
<file path=[Content_Types].xml><?xml version="1.0" encoding="utf-8"?>
<Types xmlns="http://schemas.openxmlformats.org/package/2006/content-types">
  <Default ContentType="application/vnd.openxmlformats-officedocument.oleObject" Extension="bin"/>
  <Default ContentType="image/x-emf" Extension="emf"/>
  <Default ContentType="image/jpeg" Extension="jpeg"/>
  <Default ContentType="image/jpeg" Extension="jp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image/png" PartName="/ppt/media/image54.jpg"/>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ms-powerpoint.changesinfo+xml" PartName="/ppt/changesInfos/changesInfo1.xml"/>
  <Override ContentType="application/vnd.openxmlformats-package.core-properties+xml" PartName="/docProps/core.xml"/>
  <Override ContentType="application/vnd.openxmlformats-officedocument.extended-properties+xml" PartName="/docProps/app.xml"/>
  <Override ContentType="application/vnd.ms-office.classificationlabels+xml" PartName="/docMetadata/LabelInfo.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5" Target="docMetadata/LabelInfo.xml" Type="http://schemas.microsoft.com/office/2020/02/relationships/classificationlabels"/><Relationship Id="rId4" Target="docProps/app.xml" Type="http://schemas.openxmlformats.org/officeDocument/2006/relationships/extended-properties"/><Relationship Id="rId6"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 id="2147483716" r:id="rId2"/>
  </p:sldMasterIdLst>
  <p:notesMasterIdLst>
    <p:notesMasterId r:id="rId35"/>
  </p:notesMasterIdLst>
  <p:sldIdLst>
    <p:sldId id="4192" r:id="rId3"/>
    <p:sldId id="4221" r:id="rId4"/>
    <p:sldId id="4229" r:id="rId5"/>
    <p:sldId id="4200" r:id="rId6"/>
    <p:sldId id="4226" r:id="rId7"/>
    <p:sldId id="4227" r:id="rId8"/>
    <p:sldId id="4198" r:id="rId9"/>
    <p:sldId id="4199" r:id="rId10"/>
    <p:sldId id="4228" r:id="rId11"/>
    <p:sldId id="4203" r:id="rId12"/>
    <p:sldId id="4206" r:id="rId13"/>
    <p:sldId id="4207" r:id="rId14"/>
    <p:sldId id="4210" r:id="rId15"/>
    <p:sldId id="4216" r:id="rId16"/>
    <p:sldId id="4211" r:id="rId17"/>
    <p:sldId id="4217" r:id="rId18"/>
    <p:sldId id="4231" r:id="rId19"/>
    <p:sldId id="4218" r:id="rId20"/>
    <p:sldId id="4219" r:id="rId21"/>
    <p:sldId id="4233" r:id="rId22"/>
    <p:sldId id="4220" r:id="rId23"/>
    <p:sldId id="4222" r:id="rId24"/>
    <p:sldId id="4223" r:id="rId25"/>
    <p:sldId id="4214" r:id="rId26"/>
    <p:sldId id="4225" r:id="rId27"/>
    <p:sldId id="4232" r:id="rId28"/>
    <p:sldId id="264" r:id="rId29"/>
    <p:sldId id="265" r:id="rId30"/>
    <p:sldId id="266" r:id="rId31"/>
    <p:sldId id="267" r:id="rId32"/>
    <p:sldId id="4215" r:id="rId33"/>
    <p:sldId id="423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id="{034B0B4A-A529-6E42-B287-18AA63B3BB8E}">
          <p14:sldIdLst>
            <p14:sldId id="4192"/>
            <p14:sldId id="4221"/>
            <p14:sldId id="4229"/>
            <p14:sldId id="4200"/>
            <p14:sldId id="4226"/>
            <p14:sldId id="4227"/>
            <p14:sldId id="4198"/>
            <p14:sldId id="4199"/>
            <p14:sldId id="4228"/>
            <p14:sldId id="4203"/>
            <p14:sldId id="4206"/>
            <p14:sldId id="4207"/>
            <p14:sldId id="4210"/>
            <p14:sldId id="4216"/>
            <p14:sldId id="4211"/>
            <p14:sldId id="4217"/>
            <p14:sldId id="4231"/>
            <p14:sldId id="4218"/>
            <p14:sldId id="4219"/>
            <p14:sldId id="4233"/>
            <p14:sldId id="4220"/>
            <p14:sldId id="4222"/>
            <p14:sldId id="4223"/>
            <p14:sldId id="4214"/>
            <p14:sldId id="4225"/>
            <p14:sldId id="4232"/>
            <p14:sldId id="264"/>
            <p14:sldId id="265"/>
            <p14:sldId id="266"/>
            <p14:sldId id="267"/>
            <p14:sldId id="4215"/>
            <p14:sldId id="4230"/>
          </p14:sldIdLst>
        </p14:section>
      </p14:sectionLst>
    </p:ext>
    <p:ext uri="{EFAFB233-063F-42B5-8137-9DF3F51BA10A}">
      <p15:sldGuideLst xmlns:p15="http://schemas.microsoft.com/office/powerpoint/2012/main">
        <p15:guide id="2" pos="3816" userDrawn="1">
          <p15:clr>
            <a:srgbClr val="A4A3A4"/>
          </p15:clr>
        </p15:guide>
        <p15:guide id="3" orient="horz" pos="2160">
          <p15:clr>
            <a:srgbClr val="A4A3A4"/>
          </p15:clr>
        </p15:guide>
        <p15:guide id="4" orient="horz"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D0"/>
    <a:srgbClr val="011C32"/>
    <a:srgbClr val="7C8EA0"/>
    <a:srgbClr val="02143C"/>
    <a:srgbClr val="E8EEFF"/>
    <a:srgbClr val="021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93690" autoAdjust="0"/>
  </p:normalViewPr>
  <p:slideViewPr>
    <p:cSldViewPr snapToGrid="0" showGuides="1">
      <p:cViewPr varScale="1">
        <p:scale>
          <a:sx n="83" d="100"/>
          <a:sy n="83" d="100"/>
        </p:scale>
        <p:origin x="477" y="36"/>
      </p:cViewPr>
      <p:guideLst>
        <p:guide pos="3816"/>
        <p:guide orient="horz" pos="2160"/>
        <p:guide orient="horz" pos="2904"/>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is M Glaudin" userId="bf12bc6f-e4c7-4368-97f0-06b8ba80e106" providerId="ADAL" clId="{66FC8F18-66D7-4328-B8E4-E81AFC6719DC}"/>
    <pc:docChg chg="custSel delSld modSld modSection">
      <pc:chgData name="Alexis M Glaudin" userId="bf12bc6f-e4c7-4368-97f0-06b8ba80e106" providerId="ADAL" clId="{66FC8F18-66D7-4328-B8E4-E81AFC6719DC}" dt="2025-07-18T20:49:25.515" v="1051" actId="2696"/>
      <pc:docMkLst>
        <pc:docMk/>
      </pc:docMkLst>
      <pc:sldChg chg="del">
        <pc:chgData name="Alexis M Glaudin" userId="bf12bc6f-e4c7-4368-97f0-06b8ba80e106" providerId="ADAL" clId="{66FC8F18-66D7-4328-B8E4-E81AFC6719DC}" dt="2025-07-18T20:49:25.515" v="1051" actId="2696"/>
        <pc:sldMkLst>
          <pc:docMk/>
          <pc:sldMk cId="289097830" sldId="260"/>
        </pc:sldMkLst>
      </pc:sldChg>
      <pc:sldChg chg="modSp mod modNotesTx">
        <pc:chgData name="Alexis M Glaudin" userId="bf12bc6f-e4c7-4368-97f0-06b8ba80e106" providerId="ADAL" clId="{66FC8F18-66D7-4328-B8E4-E81AFC6719DC}" dt="2025-07-18T20:15:18.979" v="1050" actId="20577"/>
        <pc:sldMkLst>
          <pc:docMk/>
          <pc:sldMk cId="563963218" sldId="4192"/>
        </pc:sldMkLst>
        <pc:spChg chg="mod">
          <ac:chgData name="Alexis M Glaudin" userId="bf12bc6f-e4c7-4368-97f0-06b8ba80e106" providerId="ADAL" clId="{66FC8F18-66D7-4328-B8E4-E81AFC6719DC}" dt="2025-07-18T20:09:38.102" v="554" actId="20577"/>
          <ac:spMkLst>
            <pc:docMk/>
            <pc:sldMk cId="563963218" sldId="4192"/>
            <ac:spMk id="13" creationId="{E22B2ACE-23E2-92D2-528F-973283EE27CB}"/>
          </ac:spMkLst>
        </pc:spChg>
      </pc:sldChg>
      <pc:sldChg chg="modNotesTx">
        <pc:chgData name="Alexis M Glaudin" userId="bf12bc6f-e4c7-4368-97f0-06b8ba80e106" providerId="ADAL" clId="{66FC8F18-66D7-4328-B8E4-E81AFC6719DC}" dt="2025-07-18T19:53:49.625" v="406" actId="20577"/>
        <pc:sldMkLst>
          <pc:docMk/>
          <pc:sldMk cId="1267178387" sldId="422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F7F9A-864F-DE44-AF07-EDC0CAC90137}" type="datetimeFigureOut">
              <a:rPr lang="en-US" smtClean="0"/>
              <a:t>7/18/2025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053EA-6907-8F47-ACA5-08DBFA1C37EA}" type="slidenum">
              <a:rPr lang="en-US" smtClean="0"/>
              <a:t>‹#›</a:t>
            </a:fld>
            <a:endParaRPr lang="en-US"/>
          </a:p>
        </p:txBody>
      </p:sp>
    </p:spTree>
    <p:extLst>
      <p:ext uri="{BB962C8B-B14F-4D97-AF65-F5344CB8AC3E}">
        <p14:creationId xmlns:p14="http://schemas.microsoft.com/office/powerpoint/2010/main" val="3771802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my name is Alexis Glaudin, and I will be talking about the research I conducted last summer at Sandia National Labs, where I sought to create a guide for tribal members to handling solar panels once they reach end-of-life status, and how solar panel recycling works as of today. For more information about options and solar recycling overall, I encourage you to read my SAND report, which I have sent the Institute for dissemination.</a:t>
            </a:r>
          </a:p>
        </p:txBody>
      </p:sp>
      <p:sp>
        <p:nvSpPr>
          <p:cNvPr id="4" name="Slide Number Placeholder 3"/>
          <p:cNvSpPr>
            <a:spLocks noGrp="1"/>
          </p:cNvSpPr>
          <p:nvPr>
            <p:ph type="sldNum" sz="quarter" idx="5"/>
          </p:nvPr>
        </p:nvSpPr>
        <p:spPr/>
        <p:txBody>
          <a:bodyPr/>
          <a:lstStyle/>
          <a:p>
            <a:fld id="{160053EA-6907-8F47-ACA5-08DBFA1C37EA}" type="slidenum">
              <a:rPr lang="en-US" smtClean="0"/>
              <a:t>1</a:t>
            </a:fld>
            <a:endParaRPr lang="en-US"/>
          </a:p>
        </p:txBody>
      </p:sp>
    </p:spTree>
    <p:extLst>
      <p:ext uri="{BB962C8B-B14F-4D97-AF65-F5344CB8AC3E}">
        <p14:creationId xmlns:p14="http://schemas.microsoft.com/office/powerpoint/2010/main" val="3731946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figure was used by former Sandia intern Rachel Herring who wrote a report on batteries for tribal use. Similar to </a:t>
            </a:r>
          </a:p>
        </p:txBody>
      </p:sp>
      <p:sp>
        <p:nvSpPr>
          <p:cNvPr id="4" name="Slide Number Placeholder 3"/>
          <p:cNvSpPr>
            <a:spLocks noGrp="1"/>
          </p:cNvSpPr>
          <p:nvPr>
            <p:ph type="sldNum" sz="quarter" idx="5"/>
          </p:nvPr>
        </p:nvSpPr>
        <p:spPr/>
        <p:txBody>
          <a:bodyPr/>
          <a:lstStyle/>
          <a:p>
            <a:fld id="{160053EA-6907-8F47-ACA5-08DBFA1C37EA}" type="slidenum">
              <a:rPr lang="en-US" smtClean="0"/>
              <a:t>10</a:t>
            </a:fld>
            <a:endParaRPr lang="en-US"/>
          </a:p>
        </p:txBody>
      </p:sp>
    </p:spTree>
    <p:extLst>
      <p:ext uri="{BB962C8B-B14F-4D97-AF65-F5344CB8AC3E}">
        <p14:creationId xmlns:p14="http://schemas.microsoft.com/office/powerpoint/2010/main" val="333922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of this, there are hazardous waste regulations that must be followed before dumping panels in the landfill or recycling them.</a:t>
            </a:r>
          </a:p>
        </p:txBody>
      </p:sp>
      <p:sp>
        <p:nvSpPr>
          <p:cNvPr id="4" name="Slide Number Placeholder 3"/>
          <p:cNvSpPr>
            <a:spLocks noGrp="1"/>
          </p:cNvSpPr>
          <p:nvPr>
            <p:ph type="sldNum" sz="quarter" idx="5"/>
          </p:nvPr>
        </p:nvSpPr>
        <p:spPr/>
        <p:txBody>
          <a:bodyPr/>
          <a:lstStyle/>
          <a:p>
            <a:fld id="{160053EA-6907-8F47-ACA5-08DBFA1C37EA}" type="slidenum">
              <a:rPr lang="en-US" smtClean="0"/>
              <a:t>11</a:t>
            </a:fld>
            <a:endParaRPr lang="en-US"/>
          </a:p>
        </p:txBody>
      </p:sp>
    </p:spTree>
    <p:extLst>
      <p:ext uri="{BB962C8B-B14F-4D97-AF65-F5344CB8AC3E}">
        <p14:creationId xmlns:p14="http://schemas.microsoft.com/office/powerpoint/2010/main" val="95763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 in solar have </a:t>
            </a:r>
            <a:r>
              <a:rPr lang="en-US"/>
              <a:t>inherent economic value.</a:t>
            </a:r>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12</a:t>
            </a:fld>
            <a:endParaRPr lang="en-US"/>
          </a:p>
        </p:txBody>
      </p:sp>
    </p:spTree>
    <p:extLst>
      <p:ext uri="{BB962C8B-B14F-4D97-AF65-F5344CB8AC3E}">
        <p14:creationId xmlns:p14="http://schemas.microsoft.com/office/powerpoint/2010/main" val="4078514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13</a:t>
            </a:fld>
            <a:endParaRPr lang="en-US"/>
          </a:p>
        </p:txBody>
      </p:sp>
    </p:spTree>
    <p:extLst>
      <p:ext uri="{BB962C8B-B14F-4D97-AF65-F5344CB8AC3E}">
        <p14:creationId xmlns:p14="http://schemas.microsoft.com/office/powerpoint/2010/main" val="2329385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14</a:t>
            </a:fld>
            <a:endParaRPr lang="en-US"/>
          </a:p>
        </p:txBody>
      </p:sp>
    </p:spTree>
    <p:extLst>
      <p:ext uri="{BB962C8B-B14F-4D97-AF65-F5344CB8AC3E}">
        <p14:creationId xmlns:p14="http://schemas.microsoft.com/office/powerpoint/2010/main" val="1435592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ECHO ENVIRONMENTAL PROCESS This process is specific to the company Echo Environmental, other companies may have slightly different processes</a:t>
            </a:r>
          </a:p>
        </p:txBody>
      </p:sp>
      <p:sp>
        <p:nvSpPr>
          <p:cNvPr id="4" name="Slide Number Placeholder 3"/>
          <p:cNvSpPr>
            <a:spLocks noGrp="1"/>
          </p:cNvSpPr>
          <p:nvPr>
            <p:ph type="sldNum" sz="quarter" idx="5"/>
          </p:nvPr>
        </p:nvSpPr>
        <p:spPr/>
        <p:txBody>
          <a:bodyPr/>
          <a:lstStyle/>
          <a:p>
            <a:fld id="{160053EA-6907-8F47-ACA5-08DBFA1C37EA}" type="slidenum">
              <a:rPr lang="en-US" smtClean="0"/>
              <a:t>15</a:t>
            </a:fld>
            <a:endParaRPr lang="en-US"/>
          </a:p>
        </p:txBody>
      </p:sp>
    </p:spTree>
    <p:extLst>
      <p:ext uri="{BB962C8B-B14F-4D97-AF65-F5344CB8AC3E}">
        <p14:creationId xmlns:p14="http://schemas.microsoft.com/office/powerpoint/2010/main" val="544236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factors that have to be considered by the tribal community when dealing with end of life panels</a:t>
            </a:r>
          </a:p>
        </p:txBody>
      </p:sp>
      <p:sp>
        <p:nvSpPr>
          <p:cNvPr id="4" name="Slide Number Placeholder 3"/>
          <p:cNvSpPr>
            <a:spLocks noGrp="1"/>
          </p:cNvSpPr>
          <p:nvPr>
            <p:ph type="sldNum" sz="quarter" idx="5"/>
          </p:nvPr>
        </p:nvSpPr>
        <p:spPr/>
        <p:txBody>
          <a:bodyPr/>
          <a:lstStyle/>
          <a:p>
            <a:fld id="{160053EA-6907-8F47-ACA5-08DBFA1C37EA}" type="slidenum">
              <a:rPr lang="en-US" smtClean="0"/>
              <a:t>16</a:t>
            </a:fld>
            <a:endParaRPr lang="en-US"/>
          </a:p>
        </p:txBody>
      </p:sp>
    </p:spTree>
    <p:extLst>
      <p:ext uri="{BB962C8B-B14F-4D97-AF65-F5344CB8AC3E}">
        <p14:creationId xmlns:p14="http://schemas.microsoft.com/office/powerpoint/2010/main" val="2617956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things to consider when choosing a solar panel recycling service. The solar capacity equivalencies are based on a 400 W minimum per panel</a:t>
            </a:r>
          </a:p>
        </p:txBody>
      </p:sp>
      <p:sp>
        <p:nvSpPr>
          <p:cNvPr id="4" name="Slide Number Placeholder 3"/>
          <p:cNvSpPr>
            <a:spLocks noGrp="1"/>
          </p:cNvSpPr>
          <p:nvPr>
            <p:ph type="sldNum" sz="quarter" idx="5"/>
          </p:nvPr>
        </p:nvSpPr>
        <p:spPr/>
        <p:txBody>
          <a:bodyPr/>
          <a:lstStyle/>
          <a:p>
            <a:fld id="{160053EA-6907-8F47-ACA5-08DBFA1C37EA}" type="slidenum">
              <a:rPr lang="en-US" smtClean="0"/>
              <a:t>17</a:t>
            </a:fld>
            <a:endParaRPr lang="en-US"/>
          </a:p>
        </p:txBody>
      </p:sp>
    </p:spTree>
    <p:extLst>
      <p:ext uri="{BB962C8B-B14F-4D97-AF65-F5344CB8AC3E}">
        <p14:creationId xmlns:p14="http://schemas.microsoft.com/office/powerpoint/2010/main" val="3696935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Though refurbished/reused solar panels may not be suitable for tribal utility use, they can be sold to people living off-grid for their RVs, for pumps, farms, and replacement panels</a:t>
            </a:r>
          </a:p>
        </p:txBody>
      </p:sp>
      <p:sp>
        <p:nvSpPr>
          <p:cNvPr id="4" name="Slide Number Placeholder 3"/>
          <p:cNvSpPr>
            <a:spLocks noGrp="1"/>
          </p:cNvSpPr>
          <p:nvPr>
            <p:ph type="sldNum" sz="quarter" idx="5"/>
          </p:nvPr>
        </p:nvSpPr>
        <p:spPr/>
        <p:txBody>
          <a:bodyPr/>
          <a:lstStyle/>
          <a:p>
            <a:fld id="{160053EA-6907-8F47-ACA5-08DBFA1C37EA}" type="slidenum">
              <a:rPr lang="en-US" smtClean="0"/>
              <a:t>18</a:t>
            </a:fld>
            <a:endParaRPr lang="en-US"/>
          </a:p>
        </p:txBody>
      </p:sp>
    </p:spTree>
    <p:extLst>
      <p:ext uri="{BB962C8B-B14F-4D97-AF65-F5344CB8AC3E}">
        <p14:creationId xmlns:p14="http://schemas.microsoft.com/office/powerpoint/2010/main" val="56467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19</a:t>
            </a:fld>
            <a:endParaRPr lang="en-US"/>
          </a:p>
        </p:txBody>
      </p:sp>
    </p:spTree>
    <p:extLst>
      <p:ext uri="{BB962C8B-B14F-4D97-AF65-F5344CB8AC3E}">
        <p14:creationId xmlns:p14="http://schemas.microsoft.com/office/powerpoint/2010/main" val="98475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a rising fifth year graduate student at the University of Washington. I am Haitian and Irish on my dad’s side, and German and Lumbee Native American on my mom’s side. I grew up in York, Pennsylvania and went to UNC chapel hill for my undergraduate degree in chemistry. Then I moved to Seattle to get my PhD in chemistry. </a:t>
            </a:r>
          </a:p>
        </p:txBody>
      </p:sp>
      <p:sp>
        <p:nvSpPr>
          <p:cNvPr id="4" name="Slide Number Placeholder 3"/>
          <p:cNvSpPr>
            <a:spLocks noGrp="1"/>
          </p:cNvSpPr>
          <p:nvPr>
            <p:ph type="sldNum" sz="quarter" idx="5"/>
          </p:nvPr>
        </p:nvSpPr>
        <p:spPr/>
        <p:txBody>
          <a:bodyPr/>
          <a:lstStyle/>
          <a:p>
            <a:fld id="{160053EA-6907-8F47-ACA5-08DBFA1C37EA}" type="slidenum">
              <a:rPr lang="en-US" smtClean="0"/>
              <a:t>2</a:t>
            </a:fld>
            <a:endParaRPr lang="en-US"/>
          </a:p>
        </p:txBody>
      </p:sp>
    </p:spTree>
    <p:extLst>
      <p:ext uri="{BB962C8B-B14F-4D97-AF65-F5344CB8AC3E}">
        <p14:creationId xmlns:p14="http://schemas.microsoft.com/office/powerpoint/2010/main" val="40415600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flowchart is not intended as an advising tool, but rather a educational one that illustrates how complex it can be evaluating options for </a:t>
            </a:r>
            <a:r>
              <a:rPr lang="en-US" dirty="0" err="1"/>
              <a:t>eol</a:t>
            </a:r>
            <a:r>
              <a:rPr lang="en-US" dirty="0"/>
              <a:t> solar</a:t>
            </a:r>
          </a:p>
        </p:txBody>
      </p:sp>
      <p:sp>
        <p:nvSpPr>
          <p:cNvPr id="4" name="Slide Number Placeholder 3"/>
          <p:cNvSpPr>
            <a:spLocks noGrp="1"/>
          </p:cNvSpPr>
          <p:nvPr>
            <p:ph type="sldNum" sz="quarter" idx="5"/>
          </p:nvPr>
        </p:nvSpPr>
        <p:spPr/>
        <p:txBody>
          <a:bodyPr/>
          <a:lstStyle/>
          <a:p>
            <a:fld id="{160053EA-6907-8F47-ACA5-08DBFA1C37EA}" type="slidenum">
              <a:rPr lang="en-US" smtClean="0"/>
              <a:t>20</a:t>
            </a:fld>
            <a:endParaRPr lang="en-US"/>
          </a:p>
        </p:txBody>
      </p:sp>
    </p:spTree>
    <p:extLst>
      <p:ext uri="{BB962C8B-B14F-4D97-AF65-F5344CB8AC3E}">
        <p14:creationId xmlns:p14="http://schemas.microsoft.com/office/powerpoint/2010/main" val="2126671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solar recycling is widely available and relatively cost-effective, there are some problems with the way solar panels are currently recycled….</a:t>
            </a:r>
          </a:p>
        </p:txBody>
      </p:sp>
      <p:sp>
        <p:nvSpPr>
          <p:cNvPr id="4" name="Slide Number Placeholder 3"/>
          <p:cNvSpPr>
            <a:spLocks noGrp="1"/>
          </p:cNvSpPr>
          <p:nvPr>
            <p:ph type="sldNum" sz="quarter" idx="5"/>
          </p:nvPr>
        </p:nvSpPr>
        <p:spPr/>
        <p:txBody>
          <a:bodyPr/>
          <a:lstStyle/>
          <a:p>
            <a:fld id="{160053EA-6907-8F47-ACA5-08DBFA1C37EA}" type="slidenum">
              <a:rPr lang="en-US" smtClean="0"/>
              <a:t>21</a:t>
            </a:fld>
            <a:endParaRPr lang="en-US"/>
          </a:p>
        </p:txBody>
      </p:sp>
    </p:spTree>
    <p:extLst>
      <p:ext uri="{BB962C8B-B14F-4D97-AF65-F5344CB8AC3E}">
        <p14:creationId xmlns:p14="http://schemas.microsoft.com/office/powerpoint/2010/main" val="383226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Ethanol is flammable and bad for health in large quantities, but less harmful and the potassium hydroxide can be neutralized, reducing environmental hazards</a:t>
            </a:r>
          </a:p>
        </p:txBody>
      </p:sp>
      <p:sp>
        <p:nvSpPr>
          <p:cNvPr id="4" name="Slide Number Placeholder 3"/>
          <p:cNvSpPr>
            <a:spLocks noGrp="1"/>
          </p:cNvSpPr>
          <p:nvPr>
            <p:ph type="sldNum" sz="quarter" idx="5"/>
          </p:nvPr>
        </p:nvSpPr>
        <p:spPr/>
        <p:txBody>
          <a:bodyPr/>
          <a:lstStyle/>
          <a:p>
            <a:fld id="{160053EA-6907-8F47-ACA5-08DBFA1C37EA}" type="slidenum">
              <a:rPr lang="en-US" smtClean="0"/>
              <a:t>22</a:t>
            </a:fld>
            <a:endParaRPr lang="en-US"/>
          </a:p>
        </p:txBody>
      </p:sp>
    </p:spTree>
    <p:extLst>
      <p:ext uri="{BB962C8B-B14F-4D97-AF65-F5344CB8AC3E}">
        <p14:creationId xmlns:p14="http://schemas.microsoft.com/office/powerpoint/2010/main" val="1318731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recycling companies claim to recover 80-95% materials from solar panels so using these harmful chemicals is necessary to stay competitive</a:t>
            </a:r>
          </a:p>
          <a:p>
            <a:r>
              <a:rPr lang="en-US" dirty="0"/>
              <a:t>Nitric acid is corrosive, oxidizer, and toxic; HF is corrosive, toxic; </a:t>
            </a:r>
          </a:p>
        </p:txBody>
      </p:sp>
      <p:sp>
        <p:nvSpPr>
          <p:cNvPr id="4" name="Slide Number Placeholder 3"/>
          <p:cNvSpPr>
            <a:spLocks noGrp="1"/>
          </p:cNvSpPr>
          <p:nvPr>
            <p:ph type="sldNum" sz="quarter" idx="5"/>
          </p:nvPr>
        </p:nvSpPr>
        <p:spPr/>
        <p:txBody>
          <a:bodyPr/>
          <a:lstStyle/>
          <a:p>
            <a:fld id="{160053EA-6907-8F47-ACA5-08DBFA1C37EA}" type="slidenum">
              <a:rPr lang="en-US" smtClean="0"/>
              <a:t>23</a:t>
            </a:fld>
            <a:endParaRPr lang="en-US"/>
          </a:p>
        </p:txBody>
      </p:sp>
    </p:spTree>
    <p:extLst>
      <p:ext uri="{BB962C8B-B14F-4D97-AF65-F5344CB8AC3E}">
        <p14:creationId xmlns:p14="http://schemas.microsoft.com/office/powerpoint/2010/main" val="18104778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Electrostatic separation: material is crushed to size of 1 mm-500 microns, there is an electrode (corona discharge system); materials w higher conductivity get discharged faster by the corona; the discharge induces an electrostatic force equal and opposite to the centrifugal force, causing the higher conductivity metals to fly off first; less conductive material is not flung off and falls in a different container</a:t>
            </a:r>
          </a:p>
          <a:p>
            <a:r>
              <a:rPr lang="en-US" dirty="0"/>
              <a:t>PROS: requires minimal energy, does not output pollution</a:t>
            </a:r>
          </a:p>
          <a:p>
            <a:r>
              <a:rPr lang="en-US" dirty="0"/>
              <a:t>CONS: requires some adjustments of the roll speed and corona voltage to optimize separation; the cannot separate polymer film from the materials in the solar module, so harsh chemicals are still needed to remove that</a:t>
            </a:r>
          </a:p>
        </p:txBody>
      </p:sp>
      <p:sp>
        <p:nvSpPr>
          <p:cNvPr id="4" name="Slide Number Placeholder 3"/>
          <p:cNvSpPr>
            <a:spLocks noGrp="1"/>
          </p:cNvSpPr>
          <p:nvPr>
            <p:ph type="sldNum" sz="quarter" idx="5"/>
          </p:nvPr>
        </p:nvSpPr>
        <p:spPr/>
        <p:txBody>
          <a:bodyPr/>
          <a:lstStyle/>
          <a:p>
            <a:fld id="{160053EA-6907-8F47-ACA5-08DBFA1C37EA}" type="slidenum">
              <a:rPr lang="en-US" smtClean="0"/>
              <a:t>24</a:t>
            </a:fld>
            <a:endParaRPr lang="en-US"/>
          </a:p>
        </p:txBody>
      </p:sp>
    </p:spTree>
    <p:extLst>
      <p:ext uri="{BB962C8B-B14F-4D97-AF65-F5344CB8AC3E}">
        <p14:creationId xmlns:p14="http://schemas.microsoft.com/office/powerpoint/2010/main" val="3484651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PROS: use of laser allows for precise work (35 microns), could be modified to separate several components of a silicon cell</a:t>
            </a:r>
          </a:p>
          <a:p>
            <a:r>
              <a:rPr lang="en-US" dirty="0"/>
              <a:t>CONS: is not expensive over time, but requires an up-front purchase of the laser itself.</a:t>
            </a:r>
          </a:p>
          <a:p>
            <a:r>
              <a:rPr lang="en-US" dirty="0" err="1"/>
              <a:t>Descibe</a:t>
            </a:r>
            <a:r>
              <a:rPr lang="en-US" dirty="0"/>
              <a:t> the images</a:t>
            </a:r>
          </a:p>
        </p:txBody>
      </p:sp>
      <p:sp>
        <p:nvSpPr>
          <p:cNvPr id="4" name="Slide Number Placeholder 3"/>
          <p:cNvSpPr>
            <a:spLocks noGrp="1"/>
          </p:cNvSpPr>
          <p:nvPr>
            <p:ph type="sldNum" sz="quarter" idx="5"/>
          </p:nvPr>
        </p:nvSpPr>
        <p:spPr/>
        <p:txBody>
          <a:bodyPr/>
          <a:lstStyle/>
          <a:p>
            <a:fld id="{160053EA-6907-8F47-ACA5-08DBFA1C37EA}" type="slidenum">
              <a:rPr lang="en-US" smtClean="0"/>
              <a:t>25</a:t>
            </a:fld>
            <a:endParaRPr lang="en-US"/>
          </a:p>
        </p:txBody>
      </p:sp>
    </p:spTree>
    <p:extLst>
      <p:ext uri="{BB962C8B-B14F-4D97-AF65-F5344CB8AC3E}">
        <p14:creationId xmlns:p14="http://schemas.microsoft.com/office/powerpoint/2010/main" val="3187350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previously mentioned eco-friendly methods do not eliminate the hazards assoc. w removing the polymer layers from the solar module, but a team of scientists at NREL have come up with a way to fabricate solar panels that would not have the polymer layer. This is done by using lasers to weld the glass panels together so you don’t need a sticky polymer to keep all the layers together. This is currently a proof of concept study only. More study needs to be done to apply this welding technique to a full-size solar module</a:t>
            </a:r>
          </a:p>
        </p:txBody>
      </p:sp>
      <p:sp>
        <p:nvSpPr>
          <p:cNvPr id="4" name="Slide Number Placeholder 3"/>
          <p:cNvSpPr>
            <a:spLocks noGrp="1"/>
          </p:cNvSpPr>
          <p:nvPr>
            <p:ph type="sldNum" sz="quarter" idx="5"/>
          </p:nvPr>
        </p:nvSpPr>
        <p:spPr/>
        <p:txBody>
          <a:bodyPr/>
          <a:lstStyle/>
          <a:p>
            <a:fld id="{160053EA-6907-8F47-ACA5-08DBFA1C37EA}" type="slidenum">
              <a:rPr lang="en-US" smtClean="0"/>
              <a:t>26</a:t>
            </a:fld>
            <a:endParaRPr lang="en-US"/>
          </a:p>
        </p:txBody>
      </p:sp>
    </p:spTree>
    <p:extLst>
      <p:ext uri="{BB962C8B-B14F-4D97-AF65-F5344CB8AC3E}">
        <p14:creationId xmlns:p14="http://schemas.microsoft.com/office/powerpoint/2010/main" val="24794026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does that mean in practice? What this means is that though light in the visible regime can be absorbed and converted to electricity, but IR and NIR light just transmits through the panel and does not get converted to electricity. Current solar tech is missing out on valuable IR light! So what can we do to get these panels to absorb more light?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A79A17-DBD8-4A7D-8B60-F7990DF2DA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830627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research group harnesses the ability of triplet-triplet annihilation </a:t>
            </a:r>
            <a:r>
              <a:rPr lang="en-US" dirty="0" err="1"/>
              <a:t>upconversion</a:t>
            </a:r>
            <a:r>
              <a:rPr lang="en-US" dirty="0"/>
              <a:t> to convert low-energy light into high energy light. We can apply this to solar panels by absorbing the IR light not captured by semiconductors and then converting it into higher-energy light than can be absorbed by the semiconductor, thus increasing the amount of electrical output per area.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A79A17-DBD8-4A7D-8B60-F7990DF2DA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4021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Studies have predicted that </a:t>
            </a:r>
            <a:r>
              <a:rPr lang="en-US" dirty="0" err="1"/>
              <a:t>upconversion</a:t>
            </a:r>
            <a:r>
              <a:rPr lang="en-US" dirty="0"/>
              <a:t>-enhanced photocurrent generation can increase efficiency in Si-based solar panels by as much as 9 percent and in </a:t>
            </a:r>
            <a:r>
              <a:rPr lang="en-US" dirty="0" err="1"/>
              <a:t>CdTe</a:t>
            </a:r>
            <a:r>
              <a:rPr lang="en-US" dirty="0"/>
              <a:t>-based panels by as much as 18 percent!</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A79A17-DBD8-4A7D-8B60-F7990DF2DA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3202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we care about solar recycling, what parts can be recycled, why should we consider solar recycling? What happens when a solar panel is recycled? Is it affordable?</a:t>
            </a:r>
          </a:p>
        </p:txBody>
      </p:sp>
      <p:sp>
        <p:nvSpPr>
          <p:cNvPr id="4" name="Slide Number Placeholder 3"/>
          <p:cNvSpPr>
            <a:spLocks noGrp="1"/>
          </p:cNvSpPr>
          <p:nvPr>
            <p:ph type="sldNum" sz="quarter" idx="5"/>
          </p:nvPr>
        </p:nvSpPr>
        <p:spPr/>
        <p:txBody>
          <a:bodyPr/>
          <a:lstStyle/>
          <a:p>
            <a:fld id="{160053EA-6907-8F47-ACA5-08DBFA1C37EA}" type="slidenum">
              <a:rPr lang="en-US" smtClean="0"/>
              <a:t>3</a:t>
            </a:fld>
            <a:endParaRPr lang="en-US"/>
          </a:p>
        </p:txBody>
      </p:sp>
    </p:spTree>
    <p:extLst>
      <p:ext uri="{BB962C8B-B14F-4D97-AF65-F5344CB8AC3E}">
        <p14:creationId xmlns:p14="http://schemas.microsoft.com/office/powerpoint/2010/main" val="2904999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Thus far, I have synthesized a new molecule shown here that absorbs light below the bandgap of </a:t>
            </a:r>
            <a:r>
              <a:rPr lang="en-US" dirty="0" err="1"/>
              <a:t>CdTe</a:t>
            </a:r>
            <a:r>
              <a:rPr lang="en-US" dirty="0"/>
              <a:t>, meaning it absorbs light </a:t>
            </a:r>
            <a:r>
              <a:rPr lang="en-US" dirty="0" err="1"/>
              <a:t>CdTe</a:t>
            </a:r>
            <a:r>
              <a:rPr lang="en-US" dirty="0"/>
              <a:t> cannot. This is a great first step, but the job is not done quite yet. Next I need to demonstrate that this molecule can transfer energy to an emitter molecule, which makes up the second part of the </a:t>
            </a:r>
            <a:r>
              <a:rPr lang="en-US" dirty="0" err="1"/>
              <a:t>upconversion</a:t>
            </a:r>
            <a:r>
              <a:rPr lang="en-US" dirty="0"/>
              <a:t> system. Ultimately, we want to make more molecules, each one absorbing light deeper into the IR region until we can absorb as much light as possible.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A79A17-DBD8-4A7D-8B60-F7990DF2DA3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9811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31</a:t>
            </a:fld>
            <a:endParaRPr lang="en-US"/>
          </a:p>
        </p:txBody>
      </p:sp>
    </p:spTree>
    <p:extLst>
      <p:ext uri="{BB962C8B-B14F-4D97-AF65-F5344CB8AC3E}">
        <p14:creationId xmlns:p14="http://schemas.microsoft.com/office/powerpoint/2010/main" val="1793338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what EOL is</a:t>
            </a:r>
          </a:p>
        </p:txBody>
      </p:sp>
      <p:sp>
        <p:nvSpPr>
          <p:cNvPr id="4" name="Slide Number Placeholder 3"/>
          <p:cNvSpPr>
            <a:spLocks noGrp="1"/>
          </p:cNvSpPr>
          <p:nvPr>
            <p:ph type="sldNum" sz="quarter" idx="5"/>
          </p:nvPr>
        </p:nvSpPr>
        <p:spPr/>
        <p:txBody>
          <a:bodyPr/>
          <a:lstStyle/>
          <a:p>
            <a:fld id="{160053EA-6907-8F47-ACA5-08DBFA1C37EA}" type="slidenum">
              <a:rPr lang="en-US" smtClean="0"/>
              <a:t>4</a:t>
            </a:fld>
            <a:endParaRPr lang="en-US"/>
          </a:p>
        </p:txBody>
      </p:sp>
    </p:spTree>
    <p:extLst>
      <p:ext uri="{BB962C8B-B14F-4D97-AF65-F5344CB8AC3E}">
        <p14:creationId xmlns:p14="http://schemas.microsoft.com/office/powerpoint/2010/main" val="2646666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collected from project reports on DOE website, data assumes efficiency of 1 panel=400 W, though more recent panels have higher efficiencies so some numbers are a bit of an overestimation</a:t>
            </a:r>
          </a:p>
        </p:txBody>
      </p:sp>
      <p:sp>
        <p:nvSpPr>
          <p:cNvPr id="4" name="Slide Number Placeholder 3"/>
          <p:cNvSpPr>
            <a:spLocks noGrp="1"/>
          </p:cNvSpPr>
          <p:nvPr>
            <p:ph type="sldNum" sz="quarter" idx="5"/>
          </p:nvPr>
        </p:nvSpPr>
        <p:spPr/>
        <p:txBody>
          <a:bodyPr/>
          <a:lstStyle/>
          <a:p>
            <a:fld id="{160053EA-6907-8F47-ACA5-08DBFA1C37EA}" type="slidenum">
              <a:rPr lang="en-US" smtClean="0"/>
              <a:t>5</a:t>
            </a:fld>
            <a:endParaRPr lang="en-US"/>
          </a:p>
        </p:txBody>
      </p:sp>
    </p:spTree>
    <p:extLst>
      <p:ext uri="{BB962C8B-B14F-4D97-AF65-F5344CB8AC3E}">
        <p14:creationId xmlns:p14="http://schemas.microsoft.com/office/powerpoint/2010/main" val="3304389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collected from project reports on DOE website. This is a lot of waste, so today’s talk will be about options that Native communities have for dealing with these panels</a:t>
            </a:r>
          </a:p>
        </p:txBody>
      </p:sp>
      <p:sp>
        <p:nvSpPr>
          <p:cNvPr id="4" name="Slide Number Placeholder 3"/>
          <p:cNvSpPr>
            <a:spLocks noGrp="1"/>
          </p:cNvSpPr>
          <p:nvPr>
            <p:ph type="sldNum" sz="quarter" idx="5"/>
          </p:nvPr>
        </p:nvSpPr>
        <p:spPr/>
        <p:txBody>
          <a:bodyPr/>
          <a:lstStyle/>
          <a:p>
            <a:fld id="{160053EA-6907-8F47-ACA5-08DBFA1C37EA}" type="slidenum">
              <a:rPr lang="en-US" smtClean="0"/>
              <a:t>6</a:t>
            </a:fld>
            <a:endParaRPr lang="en-US"/>
          </a:p>
        </p:txBody>
      </p:sp>
    </p:spTree>
    <p:extLst>
      <p:ext uri="{BB962C8B-B14F-4D97-AF65-F5344CB8AC3E}">
        <p14:creationId xmlns:p14="http://schemas.microsoft.com/office/powerpoint/2010/main" val="875505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53EA-6907-8F47-ACA5-08DBFA1C37EA}" type="slidenum">
              <a:rPr lang="en-US" smtClean="0"/>
              <a:t>7</a:t>
            </a:fld>
            <a:endParaRPr lang="en-US"/>
          </a:p>
        </p:txBody>
      </p:sp>
    </p:spTree>
    <p:extLst>
      <p:ext uri="{BB962C8B-B14F-4D97-AF65-F5344CB8AC3E}">
        <p14:creationId xmlns:p14="http://schemas.microsoft.com/office/powerpoint/2010/main" val="2769754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diagram shows how silicon-based solar cells are made which represent 95 percent of the solar market, so I assume most if not all tribes are using silicon solar panels</a:t>
            </a:r>
          </a:p>
        </p:txBody>
      </p:sp>
      <p:sp>
        <p:nvSpPr>
          <p:cNvPr id="4" name="Slide Number Placeholder 3"/>
          <p:cNvSpPr>
            <a:spLocks noGrp="1"/>
          </p:cNvSpPr>
          <p:nvPr>
            <p:ph type="sldNum" sz="quarter" idx="5"/>
          </p:nvPr>
        </p:nvSpPr>
        <p:spPr/>
        <p:txBody>
          <a:bodyPr/>
          <a:lstStyle/>
          <a:p>
            <a:fld id="{160053EA-6907-8F47-ACA5-08DBFA1C37EA}" type="slidenum">
              <a:rPr lang="en-US" smtClean="0"/>
              <a:t>8</a:t>
            </a:fld>
            <a:endParaRPr lang="en-US"/>
          </a:p>
        </p:txBody>
      </p:sp>
    </p:spTree>
    <p:extLst>
      <p:ext uri="{BB962C8B-B14F-4D97-AF65-F5344CB8AC3E}">
        <p14:creationId xmlns:p14="http://schemas.microsoft.com/office/powerpoint/2010/main" val="384118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if a tribe gets funding from the state, they have to follow state recycling regulations; when the federal govt puts a policy in place for regulations then the tribes will have to follow it (if they receive federal funding) It is worth noting that tribes do not have to throw out their panels as soon as they reach EOL. They can continue operating them or refurbish the entire array, but they will now work at a reduced efficiency and the module will continue to decline over time.</a:t>
            </a:r>
          </a:p>
        </p:txBody>
      </p:sp>
      <p:sp>
        <p:nvSpPr>
          <p:cNvPr id="4" name="Slide Number Placeholder 3"/>
          <p:cNvSpPr>
            <a:spLocks noGrp="1"/>
          </p:cNvSpPr>
          <p:nvPr>
            <p:ph type="sldNum" sz="quarter" idx="5"/>
          </p:nvPr>
        </p:nvSpPr>
        <p:spPr/>
        <p:txBody>
          <a:bodyPr/>
          <a:lstStyle/>
          <a:p>
            <a:fld id="{160053EA-6907-8F47-ACA5-08DBFA1C37EA}" type="slidenum">
              <a:rPr lang="en-US" smtClean="0"/>
              <a:t>9</a:t>
            </a:fld>
            <a:endParaRPr lang="en-US"/>
          </a:p>
        </p:txBody>
      </p:sp>
    </p:spTree>
    <p:extLst>
      <p:ext uri="{BB962C8B-B14F-4D97-AF65-F5344CB8AC3E}">
        <p14:creationId xmlns:p14="http://schemas.microsoft.com/office/powerpoint/2010/main" val="1054808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tx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kern="1200" dirty="0">
                <a:solidFill>
                  <a:schemeClr val="tx1"/>
                </a:solidFill>
                <a:effectLst/>
                <a:latin typeface="Open Sans" panose="020B0606030504020204" pitchFamily="34" charset="0"/>
                <a:ea typeface="+mn-ea"/>
                <a:cs typeface="+mn-cs"/>
              </a:rPr>
              <a:t>Sandia National Laboratories is a </a:t>
            </a:r>
            <a:r>
              <a:rPr lang="en-US" sz="650" b="0" i="0" kern="1200" dirty="0" err="1">
                <a:solidFill>
                  <a:schemeClr val="tx1"/>
                </a:solidFill>
                <a:effectLst/>
                <a:latin typeface="Open Sans" panose="020B0606030504020204" pitchFamily="34" charset="0"/>
                <a:ea typeface="+mn-ea"/>
                <a:cs typeface="+mn-cs"/>
              </a:rPr>
              <a:t>multimission</a:t>
            </a:r>
            <a:r>
              <a:rPr lang="en-US" sz="650" b="0" i="0" kern="1200" dirty="0">
                <a:solidFill>
                  <a:schemeClr val="tx1"/>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tx1"/>
              </a:solidFill>
              <a:latin typeface="Open Sans" panose="020B0606030504020204" pitchFamily="34" charset="0"/>
            </a:endParaRPr>
          </a:p>
        </p:txBody>
      </p:sp>
      <p:pic>
        <p:nvPicPr>
          <p:cNvPr id="7" name="Picture 6">
            <a:extLst>
              <a:ext uri="{FF2B5EF4-FFF2-40B4-BE49-F238E27FC236}">
                <a16:creationId xmlns:a16="http://schemas.microsoft.com/office/drawing/2014/main" id="{0A0AE077-678A-92E6-6FCF-495EE518593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tx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pic>
        <p:nvPicPr>
          <p:cNvPr id="9" name="Picture 8">
            <a:extLst>
              <a:ext uri="{FF2B5EF4-FFF2-40B4-BE49-F238E27FC236}">
                <a16:creationId xmlns:a16="http://schemas.microsoft.com/office/drawing/2014/main" id="{3297AEFF-2856-3FE4-545F-3343807312B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0" name="TextBox 9">
            <a:extLst>
              <a:ext uri="{FF2B5EF4-FFF2-40B4-BE49-F238E27FC236}">
                <a16:creationId xmlns:a16="http://schemas.microsoft.com/office/drawing/2014/main" id="{290DC417-E8B8-286D-9BB6-443663A01AFA}"/>
              </a:ext>
            </a:extLst>
          </p:cNvPr>
          <p:cNvSpPr txBox="1"/>
          <p:nvPr userDrawn="1"/>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11" name="TextBox 10">
            <a:extLst>
              <a:ext uri="{FF2B5EF4-FFF2-40B4-BE49-F238E27FC236}">
                <a16:creationId xmlns:a16="http://schemas.microsoft.com/office/drawing/2014/main" id="{8F329887-7359-65E1-87D8-25FB87ECBF43}"/>
              </a:ext>
            </a:extLst>
          </p:cNvPr>
          <p:cNvSpPr txBox="1"/>
          <p:nvPr userDrawn="1"/>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kern="1200" dirty="0">
                <a:solidFill>
                  <a:schemeClr val="tx1"/>
                </a:solidFill>
                <a:effectLst/>
                <a:latin typeface="Open Sans" panose="020B0606030504020204" pitchFamily="34" charset="0"/>
                <a:ea typeface="+mn-ea"/>
                <a:cs typeface="+mn-cs"/>
              </a:rPr>
              <a:t>Sandia National Laboratories is a </a:t>
            </a:r>
            <a:r>
              <a:rPr lang="en-US" sz="650" b="0" i="0" kern="1200" dirty="0" err="1">
                <a:solidFill>
                  <a:schemeClr val="tx1"/>
                </a:solidFill>
                <a:effectLst/>
                <a:latin typeface="Open Sans" panose="020B0606030504020204" pitchFamily="34" charset="0"/>
                <a:ea typeface="+mn-ea"/>
                <a:cs typeface="+mn-cs"/>
              </a:rPr>
              <a:t>multimission</a:t>
            </a:r>
            <a:r>
              <a:rPr lang="en-US" sz="650" b="0" i="0" kern="1200" dirty="0">
                <a:solidFill>
                  <a:schemeClr val="tx1"/>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tx1"/>
              </a:solidFill>
              <a:latin typeface="Open Sans" panose="020B0606030504020204" pitchFamily="34" charset="0"/>
            </a:endParaRPr>
          </a:p>
        </p:txBody>
      </p:sp>
      <p:pic>
        <p:nvPicPr>
          <p:cNvPr id="12" name="Picture 11">
            <a:extLst>
              <a:ext uri="{FF2B5EF4-FFF2-40B4-BE49-F238E27FC236}">
                <a16:creationId xmlns:a16="http://schemas.microsoft.com/office/drawing/2014/main" id="{4C815296-DB72-5CF9-C074-E3EFBFC131B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13" name="Picture 12">
            <a:extLst>
              <a:ext uri="{FF2B5EF4-FFF2-40B4-BE49-F238E27FC236}">
                <a16:creationId xmlns:a16="http://schemas.microsoft.com/office/drawing/2014/main" id="{A11EB052-AC4E-78FB-DF03-92CD6D78472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4" name="Text Placeholder 5">
            <a:extLst>
              <a:ext uri="{FF2B5EF4-FFF2-40B4-BE49-F238E27FC236}">
                <a16:creationId xmlns:a16="http://schemas.microsoft.com/office/drawing/2014/main" id="{BA47EBFF-C97D-2ED7-9E00-C685343679A2}"/>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tx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spTree>
    <p:extLst>
      <p:ext uri="{BB962C8B-B14F-4D97-AF65-F5344CB8AC3E}">
        <p14:creationId xmlns:p14="http://schemas.microsoft.com/office/powerpoint/2010/main" val="143110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2"/>
        </a:solidFill>
        <a:effectLst/>
      </p:bgPr>
    </p:bg>
    <p:spTree>
      <p:nvGrpSpPr>
        <p:cNvPr id="1" name=""/>
        <p:cNvGrpSpPr/>
        <p:nvPr/>
      </p:nvGrpSpPr>
      <p:grpSpPr>
        <a:xfrm>
          <a:off x="0" y="0"/>
          <a:ext cx="0" cy="0"/>
          <a:chOff x="0" y="0"/>
          <a:chExt cx="0" cy="0"/>
        </a:xfrm>
      </p:grpSpPr>
      <p:sp>
        <p:nvSpPr>
          <p:cNvPr id="53" name="Picture Placeholder 52">
            <a:extLst>
              <a:ext uri="{FF2B5EF4-FFF2-40B4-BE49-F238E27FC236}">
                <a16:creationId xmlns:a16="http://schemas.microsoft.com/office/drawing/2014/main" id="{EB40FF54-42BA-F6A7-D32A-75F3D51769A2}"/>
              </a:ext>
            </a:extLst>
          </p:cNvPr>
          <p:cNvSpPr>
            <a:spLocks noGrp="1"/>
          </p:cNvSpPr>
          <p:nvPr>
            <p:ph type="pic" sz="quarter" idx="10" hasCustomPrompt="1"/>
          </p:nvPr>
        </p:nvSpPr>
        <p:spPr>
          <a:xfrm>
            <a:off x="-1" y="-1"/>
            <a:ext cx="12192000" cy="6858000"/>
          </a:xfrm>
          <a:custGeom>
            <a:avLst/>
            <a:gdLst>
              <a:gd name="connsiteX0" fmla="*/ 1950338 w 9144000"/>
              <a:gd name="connsiteY0" fmla="*/ 6312915 h 6858000"/>
              <a:gd name="connsiteX1" fmla="*/ 1966975 w 9144000"/>
              <a:gd name="connsiteY1" fmla="*/ 6335902 h 6858000"/>
              <a:gd name="connsiteX2" fmla="*/ 1944242 w 9144000"/>
              <a:gd name="connsiteY2" fmla="*/ 6388353 h 6858000"/>
              <a:gd name="connsiteX3" fmla="*/ 1937638 w 9144000"/>
              <a:gd name="connsiteY3" fmla="*/ 6389750 h 6858000"/>
              <a:gd name="connsiteX4" fmla="*/ 1921001 w 9144000"/>
              <a:gd name="connsiteY4" fmla="*/ 6362826 h 6858000"/>
              <a:gd name="connsiteX5" fmla="*/ 1943226 w 9144000"/>
              <a:gd name="connsiteY5" fmla="*/ 6314566 h 6858000"/>
              <a:gd name="connsiteX6" fmla="*/ 1950084 w 9144000"/>
              <a:gd name="connsiteY6" fmla="*/ 6313042 h 6858000"/>
              <a:gd name="connsiteX7" fmla="*/ 1956816 w 9144000"/>
              <a:gd name="connsiteY7" fmla="*/ 6305550 h 6858000"/>
              <a:gd name="connsiteX8" fmla="*/ 1934083 w 9144000"/>
              <a:gd name="connsiteY8" fmla="*/ 6312789 h 6858000"/>
              <a:gd name="connsiteX9" fmla="*/ 1903857 w 9144000"/>
              <a:gd name="connsiteY9" fmla="*/ 6367653 h 6858000"/>
              <a:gd name="connsiteX10" fmla="*/ 1930400 w 9144000"/>
              <a:gd name="connsiteY10" fmla="*/ 6397371 h 6858000"/>
              <a:gd name="connsiteX11" fmla="*/ 1961642 w 9144000"/>
              <a:gd name="connsiteY11" fmla="*/ 6384036 h 6858000"/>
              <a:gd name="connsiteX12" fmla="*/ 1961769 w 9144000"/>
              <a:gd name="connsiteY12" fmla="*/ 6384036 h 6858000"/>
              <a:gd name="connsiteX13" fmla="*/ 1983740 w 9144000"/>
              <a:gd name="connsiteY13" fmla="*/ 6333617 h 6858000"/>
              <a:gd name="connsiteX14" fmla="*/ 1956816 w 9144000"/>
              <a:gd name="connsiteY14" fmla="*/ 6305550 h 6858000"/>
              <a:gd name="connsiteX15" fmla="*/ 2431414 w 9144000"/>
              <a:gd name="connsiteY15" fmla="*/ 6284976 h 6858000"/>
              <a:gd name="connsiteX16" fmla="*/ 2451861 w 9144000"/>
              <a:gd name="connsiteY16" fmla="*/ 6343904 h 6858000"/>
              <a:gd name="connsiteX17" fmla="*/ 2410205 w 9144000"/>
              <a:gd name="connsiteY17" fmla="*/ 6343904 h 6858000"/>
              <a:gd name="connsiteX18" fmla="*/ 1264158 w 9144000"/>
              <a:gd name="connsiteY18" fmla="*/ 6263894 h 6858000"/>
              <a:gd name="connsiteX19" fmla="*/ 1282319 w 9144000"/>
              <a:gd name="connsiteY19" fmla="*/ 6263894 h 6858000"/>
              <a:gd name="connsiteX20" fmla="*/ 1310894 w 9144000"/>
              <a:gd name="connsiteY20" fmla="*/ 6292342 h 6858000"/>
              <a:gd name="connsiteX21" fmla="*/ 1282319 w 9144000"/>
              <a:gd name="connsiteY21" fmla="*/ 6318631 h 6858000"/>
              <a:gd name="connsiteX22" fmla="*/ 1264158 w 9144000"/>
              <a:gd name="connsiteY22" fmla="*/ 6318631 h 6858000"/>
              <a:gd name="connsiteX23" fmla="*/ 3364103 w 9144000"/>
              <a:gd name="connsiteY23" fmla="*/ 6261100 h 6858000"/>
              <a:gd name="connsiteX24" fmla="*/ 3404489 w 9144000"/>
              <a:gd name="connsiteY24" fmla="*/ 6324473 h 6858000"/>
              <a:gd name="connsiteX25" fmla="*/ 3364103 w 9144000"/>
              <a:gd name="connsiteY25" fmla="*/ 6387846 h 6858000"/>
              <a:gd name="connsiteX26" fmla="*/ 3323844 w 9144000"/>
              <a:gd name="connsiteY26" fmla="*/ 6324473 h 6858000"/>
              <a:gd name="connsiteX27" fmla="*/ 3364103 w 9144000"/>
              <a:gd name="connsiteY27" fmla="*/ 6261100 h 6858000"/>
              <a:gd name="connsiteX28" fmla="*/ 1499108 w 9144000"/>
              <a:gd name="connsiteY28" fmla="*/ 6253480 h 6858000"/>
              <a:gd name="connsiteX29" fmla="*/ 1511046 w 9144000"/>
              <a:gd name="connsiteY29" fmla="*/ 6264783 h 6858000"/>
              <a:gd name="connsiteX30" fmla="*/ 1511046 w 9144000"/>
              <a:gd name="connsiteY30" fmla="*/ 6384290 h 6858000"/>
              <a:gd name="connsiteX31" fmla="*/ 1499108 w 9144000"/>
              <a:gd name="connsiteY31" fmla="*/ 6395593 h 6858000"/>
              <a:gd name="connsiteX32" fmla="*/ 1539367 w 9144000"/>
              <a:gd name="connsiteY32" fmla="*/ 6395593 h 6858000"/>
              <a:gd name="connsiteX33" fmla="*/ 1527429 w 9144000"/>
              <a:gd name="connsiteY33" fmla="*/ 6384290 h 6858000"/>
              <a:gd name="connsiteX34" fmla="*/ 1527429 w 9144000"/>
              <a:gd name="connsiteY34" fmla="*/ 6264783 h 6858000"/>
              <a:gd name="connsiteX35" fmla="*/ 1539367 w 9144000"/>
              <a:gd name="connsiteY35" fmla="*/ 6253480 h 6858000"/>
              <a:gd name="connsiteX36" fmla="*/ 1235964 w 9144000"/>
              <a:gd name="connsiteY36" fmla="*/ 6253480 h 6858000"/>
              <a:gd name="connsiteX37" fmla="*/ 1247648 w 9144000"/>
              <a:gd name="connsiteY37" fmla="*/ 6264783 h 6858000"/>
              <a:gd name="connsiteX38" fmla="*/ 1247648 w 9144000"/>
              <a:gd name="connsiteY38" fmla="*/ 6384290 h 6858000"/>
              <a:gd name="connsiteX39" fmla="*/ 1235964 w 9144000"/>
              <a:gd name="connsiteY39" fmla="*/ 6395593 h 6858000"/>
              <a:gd name="connsiteX40" fmla="*/ 1275969 w 9144000"/>
              <a:gd name="connsiteY40" fmla="*/ 6395593 h 6858000"/>
              <a:gd name="connsiteX41" fmla="*/ 1264031 w 9144000"/>
              <a:gd name="connsiteY41" fmla="*/ 6384290 h 6858000"/>
              <a:gd name="connsiteX42" fmla="*/ 1264031 w 9144000"/>
              <a:gd name="connsiteY42" fmla="*/ 6329426 h 6858000"/>
              <a:gd name="connsiteX43" fmla="*/ 1286510 w 9144000"/>
              <a:gd name="connsiteY43" fmla="*/ 6329426 h 6858000"/>
              <a:gd name="connsiteX44" fmla="*/ 1322705 w 9144000"/>
              <a:gd name="connsiteY44" fmla="*/ 6395720 h 6858000"/>
              <a:gd name="connsiteX45" fmla="*/ 1322705 w 9144000"/>
              <a:gd name="connsiteY45" fmla="*/ 6395847 h 6858000"/>
              <a:gd name="connsiteX46" fmla="*/ 1347470 w 9144000"/>
              <a:gd name="connsiteY46" fmla="*/ 6395847 h 6858000"/>
              <a:gd name="connsiteX47" fmla="*/ 1335786 w 9144000"/>
              <a:gd name="connsiteY47" fmla="*/ 6384544 h 6858000"/>
              <a:gd name="connsiteX48" fmla="*/ 1302385 w 9144000"/>
              <a:gd name="connsiteY48" fmla="*/ 6326124 h 6858000"/>
              <a:gd name="connsiteX49" fmla="*/ 1330452 w 9144000"/>
              <a:gd name="connsiteY49" fmla="*/ 6292850 h 6858000"/>
              <a:gd name="connsiteX50" fmla="*/ 1282192 w 9144000"/>
              <a:gd name="connsiteY50" fmla="*/ 6253480 h 6858000"/>
              <a:gd name="connsiteX51" fmla="*/ 1107821 w 9144000"/>
              <a:gd name="connsiteY51" fmla="*/ 6253480 h 6858000"/>
              <a:gd name="connsiteX52" fmla="*/ 1119505 w 9144000"/>
              <a:gd name="connsiteY52" fmla="*/ 6264783 h 6858000"/>
              <a:gd name="connsiteX53" fmla="*/ 1119505 w 9144000"/>
              <a:gd name="connsiteY53" fmla="*/ 6384290 h 6858000"/>
              <a:gd name="connsiteX54" fmla="*/ 1107821 w 9144000"/>
              <a:gd name="connsiteY54" fmla="*/ 6395593 h 6858000"/>
              <a:gd name="connsiteX55" fmla="*/ 1197102 w 9144000"/>
              <a:gd name="connsiteY55" fmla="*/ 6395593 h 6858000"/>
              <a:gd name="connsiteX56" fmla="*/ 1197102 w 9144000"/>
              <a:gd name="connsiteY56" fmla="*/ 6369558 h 6858000"/>
              <a:gd name="connsiteX57" fmla="*/ 1181100 w 9144000"/>
              <a:gd name="connsiteY57" fmla="*/ 6384925 h 6858000"/>
              <a:gd name="connsiteX58" fmla="*/ 1135761 w 9144000"/>
              <a:gd name="connsiteY58" fmla="*/ 6384925 h 6858000"/>
              <a:gd name="connsiteX59" fmla="*/ 1135761 w 9144000"/>
              <a:gd name="connsiteY59" fmla="*/ 6325235 h 6858000"/>
              <a:gd name="connsiteX60" fmla="*/ 1169416 w 9144000"/>
              <a:gd name="connsiteY60" fmla="*/ 6325235 h 6858000"/>
              <a:gd name="connsiteX61" fmla="*/ 1181354 w 9144000"/>
              <a:gd name="connsiteY61" fmla="*/ 6336538 h 6858000"/>
              <a:gd name="connsiteX62" fmla="*/ 1181354 w 9144000"/>
              <a:gd name="connsiteY62" fmla="*/ 6303264 h 6858000"/>
              <a:gd name="connsiteX63" fmla="*/ 1169416 w 9144000"/>
              <a:gd name="connsiteY63" fmla="*/ 6314567 h 6858000"/>
              <a:gd name="connsiteX64" fmla="*/ 1135761 w 9144000"/>
              <a:gd name="connsiteY64" fmla="*/ 6314567 h 6858000"/>
              <a:gd name="connsiteX65" fmla="*/ 1135761 w 9144000"/>
              <a:gd name="connsiteY65" fmla="*/ 6263894 h 6858000"/>
              <a:gd name="connsiteX66" fmla="*/ 1181100 w 9144000"/>
              <a:gd name="connsiteY66" fmla="*/ 6263894 h 6858000"/>
              <a:gd name="connsiteX67" fmla="*/ 1197102 w 9144000"/>
              <a:gd name="connsiteY67" fmla="*/ 6279134 h 6858000"/>
              <a:gd name="connsiteX68" fmla="*/ 1197102 w 9144000"/>
              <a:gd name="connsiteY68" fmla="*/ 6253480 h 6858000"/>
              <a:gd name="connsiteX69" fmla="*/ 961263 w 9144000"/>
              <a:gd name="connsiteY69" fmla="*/ 6253480 h 6858000"/>
              <a:gd name="connsiteX70" fmla="*/ 973455 w 9144000"/>
              <a:gd name="connsiteY70" fmla="*/ 6264783 h 6858000"/>
              <a:gd name="connsiteX71" fmla="*/ 1015492 w 9144000"/>
              <a:gd name="connsiteY71" fmla="*/ 6395720 h 6858000"/>
              <a:gd name="connsiteX72" fmla="*/ 1023112 w 9144000"/>
              <a:gd name="connsiteY72" fmla="*/ 6395720 h 6858000"/>
              <a:gd name="connsiteX73" fmla="*/ 1066419 w 9144000"/>
              <a:gd name="connsiteY73" fmla="*/ 6264783 h 6858000"/>
              <a:gd name="connsiteX74" fmla="*/ 1066165 w 9144000"/>
              <a:gd name="connsiteY74" fmla="*/ 6264783 h 6858000"/>
              <a:gd name="connsiteX75" fmla="*/ 1078357 w 9144000"/>
              <a:gd name="connsiteY75" fmla="*/ 6253480 h 6858000"/>
              <a:gd name="connsiteX76" fmla="*/ 1042416 w 9144000"/>
              <a:gd name="connsiteY76" fmla="*/ 6253480 h 6858000"/>
              <a:gd name="connsiteX77" fmla="*/ 1054100 w 9144000"/>
              <a:gd name="connsiteY77" fmla="*/ 6264529 h 6858000"/>
              <a:gd name="connsiteX78" fmla="*/ 1022477 w 9144000"/>
              <a:gd name="connsiteY78" fmla="*/ 6362954 h 6858000"/>
              <a:gd name="connsiteX79" fmla="*/ 991870 w 9144000"/>
              <a:gd name="connsiteY79" fmla="*/ 6264529 h 6858000"/>
              <a:gd name="connsiteX80" fmla="*/ 1003554 w 9144000"/>
              <a:gd name="connsiteY80" fmla="*/ 6253480 h 6858000"/>
              <a:gd name="connsiteX81" fmla="*/ 887730 w 9144000"/>
              <a:gd name="connsiteY81" fmla="*/ 6253480 h 6858000"/>
              <a:gd name="connsiteX82" fmla="*/ 899668 w 9144000"/>
              <a:gd name="connsiteY82" fmla="*/ 6264783 h 6858000"/>
              <a:gd name="connsiteX83" fmla="*/ 899668 w 9144000"/>
              <a:gd name="connsiteY83" fmla="*/ 6384290 h 6858000"/>
              <a:gd name="connsiteX84" fmla="*/ 887730 w 9144000"/>
              <a:gd name="connsiteY84" fmla="*/ 6395593 h 6858000"/>
              <a:gd name="connsiteX85" fmla="*/ 927989 w 9144000"/>
              <a:gd name="connsiteY85" fmla="*/ 6395593 h 6858000"/>
              <a:gd name="connsiteX86" fmla="*/ 916051 w 9144000"/>
              <a:gd name="connsiteY86" fmla="*/ 6384290 h 6858000"/>
              <a:gd name="connsiteX87" fmla="*/ 916051 w 9144000"/>
              <a:gd name="connsiteY87" fmla="*/ 6264783 h 6858000"/>
              <a:gd name="connsiteX88" fmla="*/ 927989 w 9144000"/>
              <a:gd name="connsiteY88" fmla="*/ 6253480 h 6858000"/>
              <a:gd name="connsiteX89" fmla="*/ 568071 w 9144000"/>
              <a:gd name="connsiteY89" fmla="*/ 6253480 h 6858000"/>
              <a:gd name="connsiteX90" fmla="*/ 581025 w 9144000"/>
              <a:gd name="connsiteY90" fmla="*/ 6265672 h 6858000"/>
              <a:gd name="connsiteX91" fmla="*/ 581025 w 9144000"/>
              <a:gd name="connsiteY91" fmla="*/ 6357493 h 6858000"/>
              <a:gd name="connsiteX92" fmla="*/ 627253 w 9144000"/>
              <a:gd name="connsiteY92" fmla="*/ 6398768 h 6858000"/>
              <a:gd name="connsiteX93" fmla="*/ 675513 w 9144000"/>
              <a:gd name="connsiteY93" fmla="*/ 6357493 h 6858000"/>
              <a:gd name="connsiteX94" fmla="*/ 675513 w 9144000"/>
              <a:gd name="connsiteY94" fmla="*/ 6265672 h 6858000"/>
              <a:gd name="connsiteX95" fmla="*/ 675767 w 9144000"/>
              <a:gd name="connsiteY95" fmla="*/ 6265672 h 6858000"/>
              <a:gd name="connsiteX96" fmla="*/ 688340 w 9144000"/>
              <a:gd name="connsiteY96" fmla="*/ 6253480 h 6858000"/>
              <a:gd name="connsiteX97" fmla="*/ 649478 w 9144000"/>
              <a:gd name="connsiteY97" fmla="*/ 6253480 h 6858000"/>
              <a:gd name="connsiteX98" fmla="*/ 662305 w 9144000"/>
              <a:gd name="connsiteY98" fmla="*/ 6265672 h 6858000"/>
              <a:gd name="connsiteX99" fmla="*/ 662305 w 9144000"/>
              <a:gd name="connsiteY99" fmla="*/ 6357493 h 6858000"/>
              <a:gd name="connsiteX100" fmla="*/ 631444 w 9144000"/>
              <a:gd name="connsiteY100" fmla="*/ 6386957 h 6858000"/>
              <a:gd name="connsiteX101" fmla="*/ 598551 w 9144000"/>
              <a:gd name="connsiteY101" fmla="*/ 6357493 h 6858000"/>
              <a:gd name="connsiteX102" fmla="*/ 598551 w 9144000"/>
              <a:gd name="connsiteY102" fmla="*/ 6265672 h 6858000"/>
              <a:gd name="connsiteX103" fmla="*/ 611378 w 9144000"/>
              <a:gd name="connsiteY103" fmla="*/ 6253480 h 6858000"/>
              <a:gd name="connsiteX104" fmla="*/ 2797937 w 9144000"/>
              <a:gd name="connsiteY104" fmla="*/ 6253353 h 6858000"/>
              <a:gd name="connsiteX105" fmla="*/ 2809875 w 9144000"/>
              <a:gd name="connsiteY105" fmla="*/ 6264656 h 6858000"/>
              <a:gd name="connsiteX106" fmla="*/ 2809875 w 9144000"/>
              <a:gd name="connsiteY106" fmla="*/ 6384163 h 6858000"/>
              <a:gd name="connsiteX107" fmla="*/ 2797937 w 9144000"/>
              <a:gd name="connsiteY107" fmla="*/ 6395466 h 6858000"/>
              <a:gd name="connsiteX108" fmla="*/ 2838196 w 9144000"/>
              <a:gd name="connsiteY108" fmla="*/ 6395466 h 6858000"/>
              <a:gd name="connsiteX109" fmla="*/ 2826258 w 9144000"/>
              <a:gd name="connsiteY109" fmla="*/ 6384163 h 6858000"/>
              <a:gd name="connsiteX110" fmla="*/ 2826258 w 9144000"/>
              <a:gd name="connsiteY110" fmla="*/ 6264656 h 6858000"/>
              <a:gd name="connsiteX111" fmla="*/ 2838196 w 9144000"/>
              <a:gd name="connsiteY111" fmla="*/ 6253353 h 6858000"/>
              <a:gd name="connsiteX112" fmla="*/ 1701038 w 9144000"/>
              <a:gd name="connsiteY112" fmla="*/ 6253353 h 6858000"/>
              <a:gd name="connsiteX113" fmla="*/ 1713230 w 9144000"/>
              <a:gd name="connsiteY113" fmla="*/ 6264656 h 6858000"/>
              <a:gd name="connsiteX114" fmla="*/ 1713230 w 9144000"/>
              <a:gd name="connsiteY114" fmla="*/ 6264910 h 6858000"/>
              <a:gd name="connsiteX115" fmla="*/ 1750949 w 9144000"/>
              <a:gd name="connsiteY115" fmla="*/ 6329807 h 6858000"/>
              <a:gd name="connsiteX116" fmla="*/ 1750949 w 9144000"/>
              <a:gd name="connsiteY116" fmla="*/ 6384544 h 6858000"/>
              <a:gd name="connsiteX117" fmla="*/ 1739011 w 9144000"/>
              <a:gd name="connsiteY117" fmla="*/ 6395847 h 6858000"/>
              <a:gd name="connsiteX118" fmla="*/ 1779270 w 9144000"/>
              <a:gd name="connsiteY118" fmla="*/ 6395847 h 6858000"/>
              <a:gd name="connsiteX119" fmla="*/ 1767332 w 9144000"/>
              <a:gd name="connsiteY119" fmla="*/ 6384544 h 6858000"/>
              <a:gd name="connsiteX120" fmla="*/ 1767332 w 9144000"/>
              <a:gd name="connsiteY120" fmla="*/ 6329553 h 6858000"/>
              <a:gd name="connsiteX121" fmla="*/ 1805813 w 9144000"/>
              <a:gd name="connsiteY121" fmla="*/ 6264910 h 6858000"/>
              <a:gd name="connsiteX122" fmla="*/ 1805686 w 9144000"/>
              <a:gd name="connsiteY122" fmla="*/ 6264910 h 6858000"/>
              <a:gd name="connsiteX123" fmla="*/ 1818005 w 9144000"/>
              <a:gd name="connsiteY123" fmla="*/ 6253353 h 6858000"/>
              <a:gd name="connsiteX124" fmla="*/ 1781175 w 9144000"/>
              <a:gd name="connsiteY124" fmla="*/ 6253353 h 6858000"/>
              <a:gd name="connsiteX125" fmla="*/ 1792859 w 9144000"/>
              <a:gd name="connsiteY125" fmla="*/ 6264402 h 6858000"/>
              <a:gd name="connsiteX126" fmla="*/ 1761490 w 9144000"/>
              <a:gd name="connsiteY126" fmla="*/ 6317742 h 6858000"/>
              <a:gd name="connsiteX127" fmla="*/ 1731645 w 9144000"/>
              <a:gd name="connsiteY127" fmla="*/ 6264402 h 6858000"/>
              <a:gd name="connsiteX128" fmla="*/ 1743329 w 9144000"/>
              <a:gd name="connsiteY128" fmla="*/ 6253353 h 6858000"/>
              <a:gd name="connsiteX129" fmla="*/ 1573911 w 9144000"/>
              <a:gd name="connsiteY129" fmla="*/ 6253353 h 6858000"/>
              <a:gd name="connsiteX130" fmla="*/ 1573911 w 9144000"/>
              <a:gd name="connsiteY130" fmla="*/ 6279134 h 6858000"/>
              <a:gd name="connsiteX131" fmla="*/ 1590040 w 9144000"/>
              <a:gd name="connsiteY131" fmla="*/ 6263894 h 6858000"/>
              <a:gd name="connsiteX132" fmla="*/ 1618107 w 9144000"/>
              <a:gd name="connsiteY132" fmla="*/ 6263894 h 6858000"/>
              <a:gd name="connsiteX133" fmla="*/ 1618107 w 9144000"/>
              <a:gd name="connsiteY133" fmla="*/ 6384163 h 6858000"/>
              <a:gd name="connsiteX134" fmla="*/ 1606423 w 9144000"/>
              <a:gd name="connsiteY134" fmla="*/ 6395466 h 6858000"/>
              <a:gd name="connsiteX135" fmla="*/ 1646428 w 9144000"/>
              <a:gd name="connsiteY135" fmla="*/ 6395466 h 6858000"/>
              <a:gd name="connsiteX136" fmla="*/ 1634617 w 9144000"/>
              <a:gd name="connsiteY136" fmla="*/ 6384290 h 6858000"/>
              <a:gd name="connsiteX137" fmla="*/ 1634617 w 9144000"/>
              <a:gd name="connsiteY137" fmla="*/ 6263894 h 6858000"/>
              <a:gd name="connsiteX138" fmla="*/ 1662938 w 9144000"/>
              <a:gd name="connsiteY138" fmla="*/ 6263894 h 6858000"/>
              <a:gd name="connsiteX139" fmla="*/ 1678940 w 9144000"/>
              <a:gd name="connsiteY139" fmla="*/ 6279134 h 6858000"/>
              <a:gd name="connsiteX140" fmla="*/ 1678940 w 9144000"/>
              <a:gd name="connsiteY140" fmla="*/ 6253353 h 6858000"/>
              <a:gd name="connsiteX141" fmla="*/ 722884 w 9144000"/>
              <a:gd name="connsiteY141" fmla="*/ 6253353 h 6858000"/>
              <a:gd name="connsiteX142" fmla="*/ 735457 w 9144000"/>
              <a:gd name="connsiteY142" fmla="*/ 6265545 h 6858000"/>
              <a:gd name="connsiteX143" fmla="*/ 735457 w 9144000"/>
              <a:gd name="connsiteY143" fmla="*/ 6383274 h 6858000"/>
              <a:gd name="connsiteX144" fmla="*/ 722884 w 9144000"/>
              <a:gd name="connsiteY144" fmla="*/ 6395466 h 6858000"/>
              <a:gd name="connsiteX145" fmla="*/ 761873 w 9144000"/>
              <a:gd name="connsiteY145" fmla="*/ 6395466 h 6858000"/>
              <a:gd name="connsiteX146" fmla="*/ 749046 w 9144000"/>
              <a:gd name="connsiteY146" fmla="*/ 6383274 h 6858000"/>
              <a:gd name="connsiteX147" fmla="*/ 749046 w 9144000"/>
              <a:gd name="connsiteY147" fmla="*/ 6276721 h 6858000"/>
              <a:gd name="connsiteX148" fmla="*/ 829056 w 9144000"/>
              <a:gd name="connsiteY148" fmla="*/ 6395593 h 6858000"/>
              <a:gd name="connsiteX149" fmla="*/ 834263 w 9144000"/>
              <a:gd name="connsiteY149" fmla="*/ 6395593 h 6858000"/>
              <a:gd name="connsiteX150" fmla="*/ 834263 w 9144000"/>
              <a:gd name="connsiteY150" fmla="*/ 6265672 h 6858000"/>
              <a:gd name="connsiteX151" fmla="*/ 834263 w 9144000"/>
              <a:gd name="connsiteY151" fmla="*/ 6265545 h 6858000"/>
              <a:gd name="connsiteX152" fmla="*/ 847090 w 9144000"/>
              <a:gd name="connsiteY152" fmla="*/ 6253353 h 6858000"/>
              <a:gd name="connsiteX153" fmla="*/ 808101 w 9144000"/>
              <a:gd name="connsiteY153" fmla="*/ 6253353 h 6858000"/>
              <a:gd name="connsiteX154" fmla="*/ 820928 w 9144000"/>
              <a:gd name="connsiteY154" fmla="*/ 6265545 h 6858000"/>
              <a:gd name="connsiteX155" fmla="*/ 820928 w 9144000"/>
              <a:gd name="connsiteY155" fmla="*/ 6355969 h 6858000"/>
              <a:gd name="connsiteX156" fmla="*/ 753745 w 9144000"/>
              <a:gd name="connsiteY156" fmla="*/ 6253353 h 6858000"/>
              <a:gd name="connsiteX157" fmla="*/ 3453003 w 9144000"/>
              <a:gd name="connsiteY157" fmla="*/ 6253226 h 6858000"/>
              <a:gd name="connsiteX158" fmla="*/ 3465576 w 9144000"/>
              <a:gd name="connsiteY158" fmla="*/ 6265418 h 6858000"/>
              <a:gd name="connsiteX159" fmla="*/ 3465576 w 9144000"/>
              <a:gd name="connsiteY159" fmla="*/ 6383147 h 6858000"/>
              <a:gd name="connsiteX160" fmla="*/ 3453003 w 9144000"/>
              <a:gd name="connsiteY160" fmla="*/ 6395339 h 6858000"/>
              <a:gd name="connsiteX161" fmla="*/ 3491992 w 9144000"/>
              <a:gd name="connsiteY161" fmla="*/ 6395339 h 6858000"/>
              <a:gd name="connsiteX162" fmla="*/ 3479165 w 9144000"/>
              <a:gd name="connsiteY162" fmla="*/ 6383147 h 6858000"/>
              <a:gd name="connsiteX163" fmla="*/ 3479165 w 9144000"/>
              <a:gd name="connsiteY163" fmla="*/ 6276594 h 6858000"/>
              <a:gd name="connsiteX164" fmla="*/ 3556889 w 9144000"/>
              <a:gd name="connsiteY164" fmla="*/ 6395466 h 6858000"/>
              <a:gd name="connsiteX165" fmla="*/ 3564509 w 9144000"/>
              <a:gd name="connsiteY165" fmla="*/ 6395466 h 6858000"/>
              <a:gd name="connsiteX166" fmla="*/ 3564509 w 9144000"/>
              <a:gd name="connsiteY166" fmla="*/ 6265545 h 6858000"/>
              <a:gd name="connsiteX167" fmla="*/ 3564382 w 9144000"/>
              <a:gd name="connsiteY167" fmla="*/ 6265418 h 6858000"/>
              <a:gd name="connsiteX168" fmla="*/ 3577209 w 9144000"/>
              <a:gd name="connsiteY168" fmla="*/ 6253226 h 6858000"/>
              <a:gd name="connsiteX169" fmla="*/ 3538220 w 9144000"/>
              <a:gd name="connsiteY169" fmla="*/ 6253226 h 6858000"/>
              <a:gd name="connsiteX170" fmla="*/ 3551047 w 9144000"/>
              <a:gd name="connsiteY170" fmla="*/ 6265418 h 6858000"/>
              <a:gd name="connsiteX171" fmla="*/ 3551047 w 9144000"/>
              <a:gd name="connsiteY171" fmla="*/ 6355842 h 6858000"/>
              <a:gd name="connsiteX172" fmla="*/ 3483991 w 9144000"/>
              <a:gd name="connsiteY172" fmla="*/ 6253226 h 6858000"/>
              <a:gd name="connsiteX173" fmla="*/ 3176143 w 9144000"/>
              <a:gd name="connsiteY173" fmla="*/ 6253226 h 6858000"/>
              <a:gd name="connsiteX174" fmla="*/ 3176143 w 9144000"/>
              <a:gd name="connsiteY174" fmla="*/ 6279007 h 6858000"/>
              <a:gd name="connsiteX175" fmla="*/ 3192272 w 9144000"/>
              <a:gd name="connsiteY175" fmla="*/ 6263767 h 6858000"/>
              <a:gd name="connsiteX176" fmla="*/ 3220339 w 9144000"/>
              <a:gd name="connsiteY176" fmla="*/ 6263767 h 6858000"/>
              <a:gd name="connsiteX177" fmla="*/ 3220339 w 9144000"/>
              <a:gd name="connsiteY177" fmla="*/ 6384036 h 6858000"/>
              <a:gd name="connsiteX178" fmla="*/ 3208655 w 9144000"/>
              <a:gd name="connsiteY178" fmla="*/ 6395339 h 6858000"/>
              <a:gd name="connsiteX179" fmla="*/ 3248660 w 9144000"/>
              <a:gd name="connsiteY179" fmla="*/ 6395339 h 6858000"/>
              <a:gd name="connsiteX180" fmla="*/ 3236722 w 9144000"/>
              <a:gd name="connsiteY180" fmla="*/ 6384036 h 6858000"/>
              <a:gd name="connsiteX181" fmla="*/ 3236722 w 9144000"/>
              <a:gd name="connsiteY181" fmla="*/ 6263767 h 6858000"/>
              <a:gd name="connsiteX182" fmla="*/ 3265043 w 9144000"/>
              <a:gd name="connsiteY182" fmla="*/ 6263767 h 6858000"/>
              <a:gd name="connsiteX183" fmla="*/ 3281045 w 9144000"/>
              <a:gd name="connsiteY183" fmla="*/ 6279007 h 6858000"/>
              <a:gd name="connsiteX184" fmla="*/ 3281172 w 9144000"/>
              <a:gd name="connsiteY184" fmla="*/ 6279007 h 6858000"/>
              <a:gd name="connsiteX185" fmla="*/ 3281172 w 9144000"/>
              <a:gd name="connsiteY185" fmla="*/ 6253226 h 6858000"/>
              <a:gd name="connsiteX186" fmla="*/ 2878963 w 9144000"/>
              <a:gd name="connsiteY186" fmla="*/ 6253226 h 6858000"/>
              <a:gd name="connsiteX187" fmla="*/ 2891536 w 9144000"/>
              <a:gd name="connsiteY187" fmla="*/ 6265418 h 6858000"/>
              <a:gd name="connsiteX188" fmla="*/ 2891536 w 9144000"/>
              <a:gd name="connsiteY188" fmla="*/ 6383147 h 6858000"/>
              <a:gd name="connsiteX189" fmla="*/ 2878963 w 9144000"/>
              <a:gd name="connsiteY189" fmla="*/ 6395339 h 6858000"/>
              <a:gd name="connsiteX190" fmla="*/ 2917952 w 9144000"/>
              <a:gd name="connsiteY190" fmla="*/ 6395339 h 6858000"/>
              <a:gd name="connsiteX191" fmla="*/ 2905125 w 9144000"/>
              <a:gd name="connsiteY191" fmla="*/ 6383020 h 6858000"/>
              <a:gd name="connsiteX192" fmla="*/ 2905125 w 9144000"/>
              <a:gd name="connsiteY192" fmla="*/ 6276594 h 6858000"/>
              <a:gd name="connsiteX193" fmla="*/ 2983611 w 9144000"/>
              <a:gd name="connsiteY193" fmla="*/ 6395593 h 6858000"/>
              <a:gd name="connsiteX194" fmla="*/ 2990342 w 9144000"/>
              <a:gd name="connsiteY194" fmla="*/ 6395593 h 6858000"/>
              <a:gd name="connsiteX195" fmla="*/ 2990342 w 9144000"/>
              <a:gd name="connsiteY195" fmla="*/ 6265545 h 6858000"/>
              <a:gd name="connsiteX196" fmla="*/ 2990342 w 9144000"/>
              <a:gd name="connsiteY196" fmla="*/ 6265418 h 6858000"/>
              <a:gd name="connsiteX197" fmla="*/ 3003169 w 9144000"/>
              <a:gd name="connsiteY197" fmla="*/ 6253226 h 6858000"/>
              <a:gd name="connsiteX198" fmla="*/ 2964180 w 9144000"/>
              <a:gd name="connsiteY198" fmla="*/ 6253226 h 6858000"/>
              <a:gd name="connsiteX199" fmla="*/ 2977007 w 9144000"/>
              <a:gd name="connsiteY199" fmla="*/ 6265418 h 6858000"/>
              <a:gd name="connsiteX200" fmla="*/ 2977007 w 9144000"/>
              <a:gd name="connsiteY200" fmla="*/ 6355842 h 6858000"/>
              <a:gd name="connsiteX201" fmla="*/ 2909824 w 9144000"/>
              <a:gd name="connsiteY201" fmla="*/ 6253226 h 6858000"/>
              <a:gd name="connsiteX202" fmla="*/ 2637409 w 9144000"/>
              <a:gd name="connsiteY202" fmla="*/ 6253226 h 6858000"/>
              <a:gd name="connsiteX203" fmla="*/ 2649093 w 9144000"/>
              <a:gd name="connsiteY203" fmla="*/ 6264529 h 6858000"/>
              <a:gd name="connsiteX204" fmla="*/ 2649093 w 9144000"/>
              <a:gd name="connsiteY204" fmla="*/ 6384036 h 6858000"/>
              <a:gd name="connsiteX205" fmla="*/ 2637409 w 9144000"/>
              <a:gd name="connsiteY205" fmla="*/ 6395339 h 6858000"/>
              <a:gd name="connsiteX206" fmla="*/ 2677414 w 9144000"/>
              <a:gd name="connsiteY206" fmla="*/ 6395339 h 6858000"/>
              <a:gd name="connsiteX207" fmla="*/ 2665476 w 9144000"/>
              <a:gd name="connsiteY207" fmla="*/ 6384036 h 6858000"/>
              <a:gd name="connsiteX208" fmla="*/ 2665476 w 9144000"/>
              <a:gd name="connsiteY208" fmla="*/ 6324092 h 6858000"/>
              <a:gd name="connsiteX209" fmla="*/ 2728214 w 9144000"/>
              <a:gd name="connsiteY209" fmla="*/ 6324092 h 6858000"/>
              <a:gd name="connsiteX210" fmla="*/ 2728214 w 9144000"/>
              <a:gd name="connsiteY210" fmla="*/ 6384163 h 6858000"/>
              <a:gd name="connsiteX211" fmla="*/ 2716276 w 9144000"/>
              <a:gd name="connsiteY211" fmla="*/ 6395466 h 6858000"/>
              <a:gd name="connsiteX212" fmla="*/ 2756535 w 9144000"/>
              <a:gd name="connsiteY212" fmla="*/ 6395466 h 6858000"/>
              <a:gd name="connsiteX213" fmla="*/ 2744597 w 9144000"/>
              <a:gd name="connsiteY213" fmla="*/ 6384163 h 6858000"/>
              <a:gd name="connsiteX214" fmla="*/ 2744597 w 9144000"/>
              <a:gd name="connsiteY214" fmla="*/ 6264529 h 6858000"/>
              <a:gd name="connsiteX215" fmla="*/ 2756535 w 9144000"/>
              <a:gd name="connsiteY215" fmla="*/ 6253226 h 6858000"/>
              <a:gd name="connsiteX216" fmla="*/ 2716276 w 9144000"/>
              <a:gd name="connsiteY216" fmla="*/ 6253226 h 6858000"/>
              <a:gd name="connsiteX217" fmla="*/ 2728214 w 9144000"/>
              <a:gd name="connsiteY217" fmla="*/ 6264529 h 6858000"/>
              <a:gd name="connsiteX218" fmla="*/ 2728214 w 9144000"/>
              <a:gd name="connsiteY218" fmla="*/ 6313424 h 6858000"/>
              <a:gd name="connsiteX219" fmla="*/ 2665476 w 9144000"/>
              <a:gd name="connsiteY219" fmla="*/ 6313424 h 6858000"/>
              <a:gd name="connsiteX220" fmla="*/ 2665476 w 9144000"/>
              <a:gd name="connsiteY220" fmla="*/ 6264529 h 6858000"/>
              <a:gd name="connsiteX221" fmla="*/ 2677414 w 9144000"/>
              <a:gd name="connsiteY221" fmla="*/ 6253226 h 6858000"/>
              <a:gd name="connsiteX222" fmla="*/ 2430907 w 9144000"/>
              <a:gd name="connsiteY222" fmla="*/ 6253226 h 6858000"/>
              <a:gd name="connsiteX223" fmla="*/ 2383536 w 9144000"/>
              <a:gd name="connsiteY223" fmla="*/ 6383909 h 6858000"/>
              <a:gd name="connsiteX224" fmla="*/ 2371344 w 9144000"/>
              <a:gd name="connsiteY224" fmla="*/ 6395466 h 6858000"/>
              <a:gd name="connsiteX225" fmla="*/ 2407285 w 9144000"/>
              <a:gd name="connsiteY225" fmla="*/ 6395466 h 6858000"/>
              <a:gd name="connsiteX226" fmla="*/ 2395601 w 9144000"/>
              <a:gd name="connsiteY226" fmla="*/ 6384417 h 6858000"/>
              <a:gd name="connsiteX227" fmla="*/ 2406396 w 9144000"/>
              <a:gd name="connsiteY227" fmla="*/ 6354318 h 6858000"/>
              <a:gd name="connsiteX228" fmla="*/ 2455799 w 9144000"/>
              <a:gd name="connsiteY228" fmla="*/ 6354318 h 6858000"/>
              <a:gd name="connsiteX229" fmla="*/ 2466086 w 9144000"/>
              <a:gd name="connsiteY229" fmla="*/ 6384417 h 6858000"/>
              <a:gd name="connsiteX230" fmla="*/ 2454402 w 9144000"/>
              <a:gd name="connsiteY230" fmla="*/ 6395466 h 6858000"/>
              <a:gd name="connsiteX231" fmla="*/ 2454656 w 9144000"/>
              <a:gd name="connsiteY231" fmla="*/ 6395466 h 6858000"/>
              <a:gd name="connsiteX232" fmla="*/ 2496947 w 9144000"/>
              <a:gd name="connsiteY232" fmla="*/ 6395466 h 6858000"/>
              <a:gd name="connsiteX233" fmla="*/ 2485009 w 9144000"/>
              <a:gd name="connsiteY233" fmla="*/ 6383909 h 6858000"/>
              <a:gd name="connsiteX234" fmla="*/ 2438527 w 9144000"/>
              <a:gd name="connsiteY234" fmla="*/ 6253226 h 6858000"/>
              <a:gd name="connsiteX235" fmla="*/ 2175256 w 9144000"/>
              <a:gd name="connsiteY235" fmla="*/ 6253226 h 6858000"/>
              <a:gd name="connsiteX236" fmla="*/ 2187448 w 9144000"/>
              <a:gd name="connsiteY236" fmla="*/ 6264529 h 6858000"/>
              <a:gd name="connsiteX237" fmla="*/ 2229485 w 9144000"/>
              <a:gd name="connsiteY237" fmla="*/ 6395466 h 6858000"/>
              <a:gd name="connsiteX238" fmla="*/ 2236851 w 9144000"/>
              <a:gd name="connsiteY238" fmla="*/ 6395466 h 6858000"/>
              <a:gd name="connsiteX239" fmla="*/ 2271014 w 9144000"/>
              <a:gd name="connsiteY239" fmla="*/ 6292469 h 6858000"/>
              <a:gd name="connsiteX240" fmla="*/ 2304161 w 9144000"/>
              <a:gd name="connsiteY240" fmla="*/ 6395466 h 6858000"/>
              <a:gd name="connsiteX241" fmla="*/ 2311781 w 9144000"/>
              <a:gd name="connsiteY241" fmla="*/ 6395466 h 6858000"/>
              <a:gd name="connsiteX242" fmla="*/ 2355088 w 9144000"/>
              <a:gd name="connsiteY242" fmla="*/ 6264529 h 6858000"/>
              <a:gd name="connsiteX243" fmla="*/ 2367280 w 9144000"/>
              <a:gd name="connsiteY243" fmla="*/ 6253226 h 6858000"/>
              <a:gd name="connsiteX244" fmla="*/ 2331339 w 9144000"/>
              <a:gd name="connsiteY244" fmla="*/ 6253226 h 6858000"/>
              <a:gd name="connsiteX245" fmla="*/ 2343023 w 9144000"/>
              <a:gd name="connsiteY245" fmla="*/ 6264275 h 6858000"/>
              <a:gd name="connsiteX246" fmla="*/ 2311400 w 9144000"/>
              <a:gd name="connsiteY246" fmla="*/ 6362700 h 6858000"/>
              <a:gd name="connsiteX247" fmla="*/ 2280793 w 9144000"/>
              <a:gd name="connsiteY247" fmla="*/ 6264275 h 6858000"/>
              <a:gd name="connsiteX248" fmla="*/ 2292477 w 9144000"/>
              <a:gd name="connsiteY248" fmla="*/ 6253226 h 6858000"/>
              <a:gd name="connsiteX249" fmla="*/ 2250186 w 9144000"/>
              <a:gd name="connsiteY249" fmla="*/ 6253226 h 6858000"/>
              <a:gd name="connsiteX250" fmla="*/ 2262124 w 9144000"/>
              <a:gd name="connsiteY250" fmla="*/ 6264529 h 6858000"/>
              <a:gd name="connsiteX251" fmla="*/ 2265045 w 9144000"/>
              <a:gd name="connsiteY251" fmla="*/ 6273927 h 6858000"/>
              <a:gd name="connsiteX252" fmla="*/ 2236470 w 9144000"/>
              <a:gd name="connsiteY252" fmla="*/ 6362700 h 6858000"/>
              <a:gd name="connsiteX253" fmla="*/ 2205863 w 9144000"/>
              <a:gd name="connsiteY253" fmla="*/ 6264275 h 6858000"/>
              <a:gd name="connsiteX254" fmla="*/ 2217547 w 9144000"/>
              <a:gd name="connsiteY254" fmla="*/ 6253226 h 6858000"/>
              <a:gd name="connsiteX255" fmla="*/ 1416685 w 9144000"/>
              <a:gd name="connsiteY255" fmla="*/ 6252845 h 6858000"/>
              <a:gd name="connsiteX256" fmla="*/ 1378712 w 9144000"/>
              <a:gd name="connsiteY256" fmla="*/ 6287770 h 6858000"/>
              <a:gd name="connsiteX257" fmla="*/ 1398016 w 9144000"/>
              <a:gd name="connsiteY257" fmla="*/ 6320282 h 6858000"/>
              <a:gd name="connsiteX258" fmla="*/ 1428623 w 9144000"/>
              <a:gd name="connsiteY258" fmla="*/ 6341237 h 6858000"/>
              <a:gd name="connsiteX259" fmla="*/ 1439164 w 9144000"/>
              <a:gd name="connsiteY259" fmla="*/ 6361938 h 6858000"/>
              <a:gd name="connsiteX260" fmla="*/ 1414399 w 9144000"/>
              <a:gd name="connsiteY260" fmla="*/ 6386957 h 6858000"/>
              <a:gd name="connsiteX261" fmla="*/ 1404112 w 9144000"/>
              <a:gd name="connsiteY261" fmla="*/ 6385052 h 6858000"/>
              <a:gd name="connsiteX262" fmla="*/ 1390015 w 9144000"/>
              <a:gd name="connsiteY262" fmla="*/ 6369177 h 6858000"/>
              <a:gd name="connsiteX263" fmla="*/ 1377188 w 9144000"/>
              <a:gd name="connsiteY263" fmla="*/ 6391402 h 6858000"/>
              <a:gd name="connsiteX264" fmla="*/ 1405763 w 9144000"/>
              <a:gd name="connsiteY264" fmla="*/ 6396736 h 6858000"/>
              <a:gd name="connsiteX265" fmla="*/ 1414484 w 9144000"/>
              <a:gd name="connsiteY265" fmla="*/ 6397621 h 6858000"/>
              <a:gd name="connsiteX266" fmla="*/ 1414145 w 9144000"/>
              <a:gd name="connsiteY266" fmla="*/ 6397752 h 6858000"/>
              <a:gd name="connsiteX267" fmla="*/ 1414526 w 9144000"/>
              <a:gd name="connsiteY267" fmla="*/ 6397625 h 6858000"/>
              <a:gd name="connsiteX268" fmla="*/ 1414484 w 9144000"/>
              <a:gd name="connsiteY268" fmla="*/ 6397621 h 6858000"/>
              <a:gd name="connsiteX269" fmla="*/ 1441672 w 9144000"/>
              <a:gd name="connsiteY269" fmla="*/ 6387084 h 6858000"/>
              <a:gd name="connsiteX270" fmla="*/ 1455674 w 9144000"/>
              <a:gd name="connsiteY270" fmla="*/ 6356223 h 6858000"/>
              <a:gd name="connsiteX271" fmla="*/ 1441704 w 9144000"/>
              <a:gd name="connsiteY271" fmla="*/ 6329045 h 6858000"/>
              <a:gd name="connsiteX272" fmla="*/ 1411351 w 9144000"/>
              <a:gd name="connsiteY272" fmla="*/ 6308090 h 6858000"/>
              <a:gd name="connsiteX273" fmla="*/ 1394968 w 9144000"/>
              <a:gd name="connsiteY273" fmla="*/ 6283706 h 6858000"/>
              <a:gd name="connsiteX274" fmla="*/ 1416558 w 9144000"/>
              <a:gd name="connsiteY274" fmla="*/ 6263386 h 6858000"/>
              <a:gd name="connsiteX275" fmla="*/ 1426210 w 9144000"/>
              <a:gd name="connsiteY275" fmla="*/ 6265037 h 6858000"/>
              <a:gd name="connsiteX276" fmla="*/ 1439418 w 9144000"/>
              <a:gd name="connsiteY276" fmla="*/ 6278499 h 6858000"/>
              <a:gd name="connsiteX277" fmla="*/ 1453388 w 9144000"/>
              <a:gd name="connsiteY277" fmla="*/ 6258814 h 6858000"/>
              <a:gd name="connsiteX278" fmla="*/ 1423797 w 9144000"/>
              <a:gd name="connsiteY278" fmla="*/ 6253480 h 6858000"/>
              <a:gd name="connsiteX279" fmla="*/ 1416685 w 9144000"/>
              <a:gd name="connsiteY279" fmla="*/ 6252845 h 6858000"/>
              <a:gd name="connsiteX280" fmla="*/ 2558923 w 9144000"/>
              <a:gd name="connsiteY280" fmla="*/ 6252591 h 6858000"/>
              <a:gd name="connsiteX281" fmla="*/ 2520950 w 9144000"/>
              <a:gd name="connsiteY281" fmla="*/ 6287516 h 6858000"/>
              <a:gd name="connsiteX282" fmla="*/ 2540254 w 9144000"/>
              <a:gd name="connsiteY282" fmla="*/ 6320028 h 6858000"/>
              <a:gd name="connsiteX283" fmla="*/ 2570861 w 9144000"/>
              <a:gd name="connsiteY283" fmla="*/ 6340983 h 6858000"/>
              <a:gd name="connsiteX284" fmla="*/ 2581402 w 9144000"/>
              <a:gd name="connsiteY284" fmla="*/ 6361684 h 6858000"/>
              <a:gd name="connsiteX285" fmla="*/ 2556637 w 9144000"/>
              <a:gd name="connsiteY285" fmla="*/ 6386703 h 6858000"/>
              <a:gd name="connsiteX286" fmla="*/ 2546350 w 9144000"/>
              <a:gd name="connsiteY286" fmla="*/ 6384798 h 6858000"/>
              <a:gd name="connsiteX287" fmla="*/ 2532253 w 9144000"/>
              <a:gd name="connsiteY287" fmla="*/ 6368923 h 6858000"/>
              <a:gd name="connsiteX288" fmla="*/ 2519426 w 9144000"/>
              <a:gd name="connsiteY288" fmla="*/ 6391148 h 6858000"/>
              <a:gd name="connsiteX289" fmla="*/ 2548001 w 9144000"/>
              <a:gd name="connsiteY289" fmla="*/ 6396482 h 6858000"/>
              <a:gd name="connsiteX290" fmla="*/ 2556891 w 9144000"/>
              <a:gd name="connsiteY290" fmla="*/ 6397371 h 6858000"/>
              <a:gd name="connsiteX291" fmla="*/ 2556637 w 9144000"/>
              <a:gd name="connsiteY291" fmla="*/ 6397498 h 6858000"/>
              <a:gd name="connsiteX292" fmla="*/ 2598166 w 9144000"/>
              <a:gd name="connsiteY292" fmla="*/ 6355969 h 6858000"/>
              <a:gd name="connsiteX293" fmla="*/ 2597912 w 9144000"/>
              <a:gd name="connsiteY293" fmla="*/ 6355969 h 6858000"/>
              <a:gd name="connsiteX294" fmla="*/ 2583942 w 9144000"/>
              <a:gd name="connsiteY294" fmla="*/ 6328791 h 6858000"/>
              <a:gd name="connsiteX295" fmla="*/ 2553589 w 9144000"/>
              <a:gd name="connsiteY295" fmla="*/ 6307836 h 6858000"/>
              <a:gd name="connsiteX296" fmla="*/ 2537206 w 9144000"/>
              <a:gd name="connsiteY296" fmla="*/ 6283452 h 6858000"/>
              <a:gd name="connsiteX297" fmla="*/ 2558796 w 9144000"/>
              <a:gd name="connsiteY297" fmla="*/ 6263132 h 6858000"/>
              <a:gd name="connsiteX298" fmla="*/ 2568448 w 9144000"/>
              <a:gd name="connsiteY298" fmla="*/ 6264783 h 6858000"/>
              <a:gd name="connsiteX299" fmla="*/ 2581656 w 9144000"/>
              <a:gd name="connsiteY299" fmla="*/ 6278245 h 6858000"/>
              <a:gd name="connsiteX300" fmla="*/ 2595626 w 9144000"/>
              <a:gd name="connsiteY300" fmla="*/ 6258560 h 6858000"/>
              <a:gd name="connsiteX301" fmla="*/ 2566035 w 9144000"/>
              <a:gd name="connsiteY301" fmla="*/ 6253226 h 6858000"/>
              <a:gd name="connsiteX302" fmla="*/ 2558923 w 9144000"/>
              <a:gd name="connsiteY302" fmla="*/ 6252591 h 6858000"/>
              <a:gd name="connsiteX303" fmla="*/ 2079371 w 9144000"/>
              <a:gd name="connsiteY303" fmla="*/ 6252464 h 6858000"/>
              <a:gd name="connsiteX304" fmla="*/ 2045589 w 9144000"/>
              <a:gd name="connsiteY304" fmla="*/ 6269228 h 6858000"/>
              <a:gd name="connsiteX305" fmla="*/ 2028952 w 9144000"/>
              <a:gd name="connsiteY305" fmla="*/ 6309995 h 6858000"/>
              <a:gd name="connsiteX306" fmla="*/ 2015363 w 9144000"/>
              <a:gd name="connsiteY306" fmla="*/ 6309995 h 6858000"/>
              <a:gd name="connsiteX307" fmla="*/ 2015363 w 9144000"/>
              <a:gd name="connsiteY307" fmla="*/ 6310249 h 6858000"/>
              <a:gd name="connsiteX308" fmla="*/ 2009648 w 9144000"/>
              <a:gd name="connsiteY308" fmla="*/ 6315456 h 6858000"/>
              <a:gd name="connsiteX309" fmla="*/ 2010283 w 9144000"/>
              <a:gd name="connsiteY309" fmla="*/ 6317488 h 6858000"/>
              <a:gd name="connsiteX310" fmla="*/ 2027809 w 9144000"/>
              <a:gd name="connsiteY310" fmla="*/ 6317488 h 6858000"/>
              <a:gd name="connsiteX311" fmla="*/ 2018538 w 9144000"/>
              <a:gd name="connsiteY311" fmla="*/ 6376289 h 6858000"/>
              <a:gd name="connsiteX312" fmla="*/ 2004060 w 9144000"/>
              <a:gd name="connsiteY312" fmla="*/ 6430137 h 6858000"/>
              <a:gd name="connsiteX313" fmla="*/ 1998853 w 9144000"/>
              <a:gd name="connsiteY313" fmla="*/ 6431915 h 6858000"/>
              <a:gd name="connsiteX314" fmla="*/ 1989582 w 9144000"/>
              <a:gd name="connsiteY314" fmla="*/ 6428994 h 6858000"/>
              <a:gd name="connsiteX315" fmla="*/ 1983740 w 9144000"/>
              <a:gd name="connsiteY315" fmla="*/ 6430391 h 6858000"/>
              <a:gd name="connsiteX316" fmla="*/ 1980184 w 9144000"/>
              <a:gd name="connsiteY316" fmla="*/ 6437249 h 6858000"/>
              <a:gd name="connsiteX317" fmla="*/ 1989201 w 9144000"/>
              <a:gd name="connsiteY317" fmla="*/ 6443218 h 6858000"/>
              <a:gd name="connsiteX318" fmla="*/ 2012315 w 9144000"/>
              <a:gd name="connsiteY318" fmla="*/ 6429375 h 6858000"/>
              <a:gd name="connsiteX319" fmla="*/ 2037334 w 9144000"/>
              <a:gd name="connsiteY319" fmla="*/ 6356223 h 6858000"/>
              <a:gd name="connsiteX320" fmla="*/ 2044065 w 9144000"/>
              <a:gd name="connsiteY320" fmla="*/ 6317361 h 6858000"/>
              <a:gd name="connsiteX321" fmla="*/ 2065528 w 9144000"/>
              <a:gd name="connsiteY321" fmla="*/ 6315329 h 6858000"/>
              <a:gd name="connsiteX322" fmla="*/ 2070227 w 9144000"/>
              <a:gd name="connsiteY322" fmla="*/ 6310122 h 6858000"/>
              <a:gd name="connsiteX323" fmla="*/ 2045462 w 9144000"/>
              <a:gd name="connsiteY323" fmla="*/ 6310122 h 6858000"/>
              <a:gd name="connsiteX324" fmla="*/ 2066036 w 9144000"/>
              <a:gd name="connsiteY324" fmla="*/ 6261862 h 6858000"/>
              <a:gd name="connsiteX325" fmla="*/ 2082165 w 9144000"/>
              <a:gd name="connsiteY325" fmla="*/ 6268466 h 6858000"/>
              <a:gd name="connsiteX326" fmla="*/ 2088007 w 9144000"/>
              <a:gd name="connsiteY326" fmla="*/ 6268212 h 6858000"/>
              <a:gd name="connsiteX327" fmla="*/ 2087753 w 9144000"/>
              <a:gd name="connsiteY327" fmla="*/ 6268212 h 6858000"/>
              <a:gd name="connsiteX328" fmla="*/ 2091944 w 9144000"/>
              <a:gd name="connsiteY328" fmla="*/ 6260846 h 6858000"/>
              <a:gd name="connsiteX329" fmla="*/ 2079371 w 9144000"/>
              <a:gd name="connsiteY329" fmla="*/ 6252464 h 6858000"/>
              <a:gd name="connsiteX330" fmla="*/ 3101848 w 9144000"/>
              <a:gd name="connsiteY330" fmla="*/ 6251321 h 6858000"/>
              <a:gd name="connsiteX331" fmla="*/ 3032506 w 9144000"/>
              <a:gd name="connsiteY331" fmla="*/ 6324346 h 6858000"/>
              <a:gd name="connsiteX332" fmla="*/ 3101848 w 9144000"/>
              <a:gd name="connsiteY332" fmla="*/ 6397371 h 6858000"/>
              <a:gd name="connsiteX333" fmla="*/ 3142869 w 9144000"/>
              <a:gd name="connsiteY333" fmla="*/ 6387084 h 6858000"/>
              <a:gd name="connsiteX334" fmla="*/ 3142869 w 9144000"/>
              <a:gd name="connsiteY334" fmla="*/ 6330823 h 6858000"/>
              <a:gd name="connsiteX335" fmla="*/ 3154553 w 9144000"/>
              <a:gd name="connsiteY335" fmla="*/ 6319520 h 6858000"/>
              <a:gd name="connsiteX336" fmla="*/ 3114548 w 9144000"/>
              <a:gd name="connsiteY336" fmla="*/ 6319520 h 6858000"/>
              <a:gd name="connsiteX337" fmla="*/ 3126486 w 9144000"/>
              <a:gd name="connsiteY337" fmla="*/ 6330823 h 6858000"/>
              <a:gd name="connsiteX338" fmla="*/ 3126486 w 9144000"/>
              <a:gd name="connsiteY338" fmla="*/ 6376670 h 6858000"/>
              <a:gd name="connsiteX339" fmla="*/ 3101975 w 9144000"/>
              <a:gd name="connsiteY339" fmla="*/ 6386703 h 6858000"/>
              <a:gd name="connsiteX340" fmla="*/ 3052191 w 9144000"/>
              <a:gd name="connsiteY340" fmla="*/ 6324219 h 6858000"/>
              <a:gd name="connsiteX341" fmla="*/ 3101975 w 9144000"/>
              <a:gd name="connsiteY341" fmla="*/ 6261735 h 6858000"/>
              <a:gd name="connsiteX342" fmla="*/ 3120136 w 9144000"/>
              <a:gd name="connsiteY342" fmla="*/ 6268593 h 6858000"/>
              <a:gd name="connsiteX343" fmla="*/ 3136519 w 9144000"/>
              <a:gd name="connsiteY343" fmla="*/ 6283960 h 6858000"/>
              <a:gd name="connsiteX344" fmla="*/ 3136519 w 9144000"/>
              <a:gd name="connsiteY344" fmla="*/ 6259449 h 6858000"/>
              <a:gd name="connsiteX345" fmla="*/ 3101848 w 9144000"/>
              <a:gd name="connsiteY345" fmla="*/ 6251321 h 6858000"/>
              <a:gd name="connsiteX346" fmla="*/ 3363976 w 9144000"/>
              <a:gd name="connsiteY346" fmla="*/ 6250051 h 6858000"/>
              <a:gd name="connsiteX347" fmla="*/ 3304286 w 9144000"/>
              <a:gd name="connsiteY347" fmla="*/ 6324346 h 6858000"/>
              <a:gd name="connsiteX348" fmla="*/ 3363976 w 9144000"/>
              <a:gd name="connsiteY348" fmla="*/ 6398641 h 6858000"/>
              <a:gd name="connsiteX349" fmla="*/ 3423920 w 9144000"/>
              <a:gd name="connsiteY349" fmla="*/ 6324346 h 6858000"/>
              <a:gd name="connsiteX350" fmla="*/ 3363976 w 9144000"/>
              <a:gd name="connsiteY350" fmla="*/ 6250051 h 6858000"/>
              <a:gd name="connsiteX351" fmla="*/ 0 w 9144000"/>
              <a:gd name="connsiteY351" fmla="*/ 0 h 6858000"/>
              <a:gd name="connsiteX352" fmla="*/ 9144000 w 9144000"/>
              <a:gd name="connsiteY352" fmla="*/ 0 h 6858000"/>
              <a:gd name="connsiteX353" fmla="*/ 9144000 w 9144000"/>
              <a:gd name="connsiteY353" fmla="*/ 380873 h 6858000"/>
              <a:gd name="connsiteX354" fmla="*/ 8779129 w 9144000"/>
              <a:gd name="connsiteY354" fmla="*/ 380873 h 6858000"/>
              <a:gd name="connsiteX355" fmla="*/ 8779129 w 9144000"/>
              <a:gd name="connsiteY355" fmla="*/ 547243 h 6858000"/>
              <a:gd name="connsiteX356" fmla="*/ 8896096 w 9144000"/>
              <a:gd name="connsiteY356" fmla="*/ 547243 h 6858000"/>
              <a:gd name="connsiteX357" fmla="*/ 8765540 w 9144000"/>
              <a:gd name="connsiteY357" fmla="*/ 1033018 h 6858000"/>
              <a:gd name="connsiteX358" fmla="*/ 8603488 w 9144000"/>
              <a:gd name="connsiteY358" fmla="*/ 380873 h 6858000"/>
              <a:gd name="connsiteX359" fmla="*/ 8434578 w 9144000"/>
              <a:gd name="connsiteY359" fmla="*/ 380873 h 6858000"/>
              <a:gd name="connsiteX360" fmla="*/ 8259319 w 9144000"/>
              <a:gd name="connsiteY360" fmla="*/ 1033018 h 6858000"/>
              <a:gd name="connsiteX361" fmla="*/ 8139049 w 9144000"/>
              <a:gd name="connsiteY361" fmla="*/ 547243 h 6858000"/>
              <a:gd name="connsiteX362" fmla="*/ 8260715 w 9144000"/>
              <a:gd name="connsiteY362" fmla="*/ 547243 h 6858000"/>
              <a:gd name="connsiteX363" fmla="*/ 8260715 w 9144000"/>
              <a:gd name="connsiteY363" fmla="*/ 380873 h 6858000"/>
              <a:gd name="connsiteX364" fmla="*/ 7772400 w 9144000"/>
              <a:gd name="connsiteY364" fmla="*/ 380873 h 6858000"/>
              <a:gd name="connsiteX365" fmla="*/ 7772400 w 9144000"/>
              <a:gd name="connsiteY365" fmla="*/ 547243 h 6858000"/>
              <a:gd name="connsiteX366" fmla="*/ 7880604 w 9144000"/>
              <a:gd name="connsiteY366" fmla="*/ 547243 h 6858000"/>
              <a:gd name="connsiteX367" fmla="*/ 8069581 w 9144000"/>
              <a:gd name="connsiteY367" fmla="*/ 1303147 h 6858000"/>
              <a:gd name="connsiteX368" fmla="*/ 8331708 w 9144000"/>
              <a:gd name="connsiteY368" fmla="*/ 1303147 h 6858000"/>
              <a:gd name="connsiteX369" fmla="*/ 8456803 w 9144000"/>
              <a:gd name="connsiteY369" fmla="*/ 827532 h 6858000"/>
              <a:gd name="connsiteX370" fmla="*/ 8575675 w 9144000"/>
              <a:gd name="connsiteY370" fmla="*/ 1303147 h 6858000"/>
              <a:gd name="connsiteX371" fmla="*/ 8837803 w 9144000"/>
              <a:gd name="connsiteY371" fmla="*/ 1303147 h 6858000"/>
              <a:gd name="connsiteX372" fmla="*/ 9036685 w 9144000"/>
              <a:gd name="connsiteY372" fmla="*/ 547243 h 6858000"/>
              <a:gd name="connsiteX373" fmla="*/ 9144000 w 9144000"/>
              <a:gd name="connsiteY373" fmla="*/ 547243 h 6858000"/>
              <a:gd name="connsiteX374" fmla="*/ 9144000 w 9144000"/>
              <a:gd name="connsiteY374" fmla="*/ 6858000 h 6858000"/>
              <a:gd name="connsiteX375" fmla="*/ 0 w 9144000"/>
              <a:gd name="connsiteY37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Lst>
            <a:rect l="l" t="t" r="r" b="b"/>
            <a:pathLst>
              <a:path w="9144000" h="6858000">
                <a:moveTo>
                  <a:pt x="1950338" y="6312915"/>
                </a:moveTo>
                <a:cubicBezTo>
                  <a:pt x="1960752" y="6312915"/>
                  <a:pt x="1966975" y="6320535"/>
                  <a:pt x="1966975" y="6335902"/>
                </a:cubicBezTo>
                <a:cubicBezTo>
                  <a:pt x="1967483" y="6361937"/>
                  <a:pt x="1953005" y="6385559"/>
                  <a:pt x="1944242" y="6388353"/>
                </a:cubicBezTo>
                <a:cubicBezTo>
                  <a:pt x="1942464" y="6388988"/>
                  <a:pt x="1939797" y="6389750"/>
                  <a:pt x="1937638" y="6389750"/>
                </a:cubicBezTo>
                <a:cubicBezTo>
                  <a:pt x="1925827" y="6389750"/>
                  <a:pt x="1921001" y="6377812"/>
                  <a:pt x="1921001" y="6362826"/>
                </a:cubicBezTo>
                <a:cubicBezTo>
                  <a:pt x="1921001" y="6333235"/>
                  <a:pt x="1936622" y="6317233"/>
                  <a:pt x="1943226" y="6314566"/>
                </a:cubicBezTo>
                <a:cubicBezTo>
                  <a:pt x="1945131" y="6313804"/>
                  <a:pt x="1948052" y="6313042"/>
                  <a:pt x="1950084" y="6313042"/>
                </a:cubicBezTo>
                <a:close/>
                <a:moveTo>
                  <a:pt x="1956816" y="6305550"/>
                </a:moveTo>
                <a:cubicBezTo>
                  <a:pt x="1951355" y="6305550"/>
                  <a:pt x="1942719" y="6307963"/>
                  <a:pt x="1934083" y="6312789"/>
                </a:cubicBezTo>
                <a:cubicBezTo>
                  <a:pt x="1919605" y="6320917"/>
                  <a:pt x="1903857" y="6339586"/>
                  <a:pt x="1903857" y="6367653"/>
                </a:cubicBezTo>
                <a:cubicBezTo>
                  <a:pt x="1903857" y="6381750"/>
                  <a:pt x="1910715" y="6397371"/>
                  <a:pt x="1930400" y="6397371"/>
                </a:cubicBezTo>
                <a:cubicBezTo>
                  <a:pt x="1939671" y="6397371"/>
                  <a:pt x="1952879" y="6391656"/>
                  <a:pt x="1961642" y="6384036"/>
                </a:cubicBezTo>
                <a:lnTo>
                  <a:pt x="1961769" y="6384036"/>
                </a:lnTo>
                <a:cubicBezTo>
                  <a:pt x="1975612" y="6372098"/>
                  <a:pt x="1983740" y="6351397"/>
                  <a:pt x="1983740" y="6333617"/>
                </a:cubicBezTo>
                <a:cubicBezTo>
                  <a:pt x="1983740" y="6316853"/>
                  <a:pt x="1974469" y="6305550"/>
                  <a:pt x="1956816" y="6305550"/>
                </a:cubicBezTo>
                <a:close/>
                <a:moveTo>
                  <a:pt x="2431414" y="6284976"/>
                </a:moveTo>
                <a:lnTo>
                  <a:pt x="2451861" y="6343904"/>
                </a:lnTo>
                <a:lnTo>
                  <a:pt x="2410205" y="6343904"/>
                </a:lnTo>
                <a:close/>
                <a:moveTo>
                  <a:pt x="1264158" y="6263894"/>
                </a:moveTo>
                <a:lnTo>
                  <a:pt x="1282319" y="6263894"/>
                </a:lnTo>
                <a:cubicBezTo>
                  <a:pt x="1298321" y="6263894"/>
                  <a:pt x="1310894" y="6276975"/>
                  <a:pt x="1310894" y="6292342"/>
                </a:cubicBezTo>
                <a:cubicBezTo>
                  <a:pt x="1310894" y="6307709"/>
                  <a:pt x="1297940" y="6318631"/>
                  <a:pt x="1282319" y="6318631"/>
                </a:cubicBezTo>
                <a:lnTo>
                  <a:pt x="1264158" y="6318631"/>
                </a:lnTo>
                <a:close/>
                <a:moveTo>
                  <a:pt x="3364103" y="6261100"/>
                </a:moveTo>
                <a:cubicBezTo>
                  <a:pt x="3393948" y="6261100"/>
                  <a:pt x="3404489" y="6295136"/>
                  <a:pt x="3404489" y="6324473"/>
                </a:cubicBezTo>
                <a:cubicBezTo>
                  <a:pt x="3404489" y="6353810"/>
                  <a:pt x="3394075" y="6387846"/>
                  <a:pt x="3364103" y="6387846"/>
                </a:cubicBezTo>
                <a:cubicBezTo>
                  <a:pt x="3334131" y="6387846"/>
                  <a:pt x="3323844" y="6353810"/>
                  <a:pt x="3323844" y="6324473"/>
                </a:cubicBezTo>
                <a:cubicBezTo>
                  <a:pt x="3323844" y="6295136"/>
                  <a:pt x="3334258" y="6261100"/>
                  <a:pt x="3364103" y="6261100"/>
                </a:cubicBezTo>
                <a:close/>
                <a:moveTo>
                  <a:pt x="1499108" y="6253480"/>
                </a:moveTo>
                <a:lnTo>
                  <a:pt x="1511046" y="6264783"/>
                </a:lnTo>
                <a:lnTo>
                  <a:pt x="1511046" y="6384290"/>
                </a:lnTo>
                <a:lnTo>
                  <a:pt x="1499108" y="6395593"/>
                </a:lnTo>
                <a:lnTo>
                  <a:pt x="1539367" y="6395593"/>
                </a:lnTo>
                <a:lnTo>
                  <a:pt x="1527429" y="6384290"/>
                </a:lnTo>
                <a:lnTo>
                  <a:pt x="1527429" y="6264783"/>
                </a:lnTo>
                <a:lnTo>
                  <a:pt x="1539367" y="6253480"/>
                </a:lnTo>
                <a:close/>
                <a:moveTo>
                  <a:pt x="1235964" y="6253480"/>
                </a:moveTo>
                <a:lnTo>
                  <a:pt x="1247648" y="6264783"/>
                </a:lnTo>
                <a:lnTo>
                  <a:pt x="1247648" y="6384290"/>
                </a:lnTo>
                <a:lnTo>
                  <a:pt x="1235964" y="6395593"/>
                </a:lnTo>
                <a:lnTo>
                  <a:pt x="1275969" y="6395593"/>
                </a:lnTo>
                <a:lnTo>
                  <a:pt x="1264031" y="6384290"/>
                </a:lnTo>
                <a:lnTo>
                  <a:pt x="1264031" y="6329426"/>
                </a:lnTo>
                <a:lnTo>
                  <a:pt x="1286510" y="6329426"/>
                </a:lnTo>
                <a:lnTo>
                  <a:pt x="1322705" y="6395720"/>
                </a:lnTo>
                <a:lnTo>
                  <a:pt x="1322705" y="6395847"/>
                </a:lnTo>
                <a:lnTo>
                  <a:pt x="1347470" y="6395847"/>
                </a:lnTo>
                <a:lnTo>
                  <a:pt x="1335786" y="6384544"/>
                </a:lnTo>
                <a:lnTo>
                  <a:pt x="1302385" y="6326124"/>
                </a:lnTo>
                <a:cubicBezTo>
                  <a:pt x="1319022" y="6321298"/>
                  <a:pt x="1330452" y="6306312"/>
                  <a:pt x="1330452" y="6292850"/>
                </a:cubicBezTo>
                <a:cubicBezTo>
                  <a:pt x="1330452" y="6268720"/>
                  <a:pt x="1306957" y="6253480"/>
                  <a:pt x="1282192" y="6253480"/>
                </a:cubicBezTo>
                <a:close/>
                <a:moveTo>
                  <a:pt x="1107821" y="6253480"/>
                </a:moveTo>
                <a:lnTo>
                  <a:pt x="1119505" y="6264783"/>
                </a:lnTo>
                <a:lnTo>
                  <a:pt x="1119505" y="6384290"/>
                </a:lnTo>
                <a:lnTo>
                  <a:pt x="1107821" y="6395593"/>
                </a:lnTo>
                <a:lnTo>
                  <a:pt x="1197102" y="6395593"/>
                </a:lnTo>
                <a:lnTo>
                  <a:pt x="1197102" y="6369558"/>
                </a:lnTo>
                <a:lnTo>
                  <a:pt x="1181100" y="6384925"/>
                </a:lnTo>
                <a:lnTo>
                  <a:pt x="1135761" y="6384925"/>
                </a:lnTo>
                <a:lnTo>
                  <a:pt x="1135761" y="6325235"/>
                </a:lnTo>
                <a:lnTo>
                  <a:pt x="1169416" y="6325235"/>
                </a:lnTo>
                <a:lnTo>
                  <a:pt x="1181354" y="6336538"/>
                </a:lnTo>
                <a:lnTo>
                  <a:pt x="1181354" y="6303264"/>
                </a:lnTo>
                <a:lnTo>
                  <a:pt x="1169416" y="6314567"/>
                </a:lnTo>
                <a:lnTo>
                  <a:pt x="1135761" y="6314567"/>
                </a:lnTo>
                <a:lnTo>
                  <a:pt x="1135761" y="6263894"/>
                </a:lnTo>
                <a:lnTo>
                  <a:pt x="1181100" y="6263894"/>
                </a:lnTo>
                <a:lnTo>
                  <a:pt x="1197102" y="6279134"/>
                </a:lnTo>
                <a:lnTo>
                  <a:pt x="1197102" y="6253480"/>
                </a:lnTo>
                <a:close/>
                <a:moveTo>
                  <a:pt x="961263" y="6253480"/>
                </a:moveTo>
                <a:lnTo>
                  <a:pt x="973455" y="6264783"/>
                </a:lnTo>
                <a:lnTo>
                  <a:pt x="1015492" y="6395720"/>
                </a:lnTo>
                <a:lnTo>
                  <a:pt x="1023112" y="6395720"/>
                </a:lnTo>
                <a:lnTo>
                  <a:pt x="1066419" y="6264783"/>
                </a:lnTo>
                <a:lnTo>
                  <a:pt x="1066165" y="6264783"/>
                </a:lnTo>
                <a:lnTo>
                  <a:pt x="1078357" y="6253480"/>
                </a:lnTo>
                <a:lnTo>
                  <a:pt x="1042416" y="6253480"/>
                </a:lnTo>
                <a:lnTo>
                  <a:pt x="1054100" y="6264529"/>
                </a:lnTo>
                <a:lnTo>
                  <a:pt x="1022477" y="6362954"/>
                </a:lnTo>
                <a:lnTo>
                  <a:pt x="991870" y="6264529"/>
                </a:lnTo>
                <a:lnTo>
                  <a:pt x="1003554" y="6253480"/>
                </a:lnTo>
                <a:close/>
                <a:moveTo>
                  <a:pt x="887730" y="6253480"/>
                </a:moveTo>
                <a:lnTo>
                  <a:pt x="899668" y="6264783"/>
                </a:lnTo>
                <a:lnTo>
                  <a:pt x="899668" y="6384290"/>
                </a:lnTo>
                <a:lnTo>
                  <a:pt x="887730" y="6395593"/>
                </a:lnTo>
                <a:lnTo>
                  <a:pt x="927989" y="6395593"/>
                </a:lnTo>
                <a:lnTo>
                  <a:pt x="916051" y="6384290"/>
                </a:lnTo>
                <a:lnTo>
                  <a:pt x="916051" y="6264783"/>
                </a:lnTo>
                <a:lnTo>
                  <a:pt x="927989" y="6253480"/>
                </a:lnTo>
                <a:close/>
                <a:moveTo>
                  <a:pt x="568071" y="6253480"/>
                </a:moveTo>
                <a:lnTo>
                  <a:pt x="581025" y="6265672"/>
                </a:lnTo>
                <a:lnTo>
                  <a:pt x="581025" y="6357493"/>
                </a:lnTo>
                <a:cubicBezTo>
                  <a:pt x="581025" y="6380861"/>
                  <a:pt x="601726" y="6398768"/>
                  <a:pt x="627253" y="6398768"/>
                </a:cubicBezTo>
                <a:cubicBezTo>
                  <a:pt x="652780" y="6398768"/>
                  <a:pt x="675513" y="6381623"/>
                  <a:pt x="675513" y="6357493"/>
                </a:cubicBezTo>
                <a:lnTo>
                  <a:pt x="675513" y="6265672"/>
                </a:lnTo>
                <a:lnTo>
                  <a:pt x="675767" y="6265672"/>
                </a:lnTo>
                <a:lnTo>
                  <a:pt x="688340" y="6253480"/>
                </a:lnTo>
                <a:lnTo>
                  <a:pt x="649478" y="6253480"/>
                </a:lnTo>
                <a:lnTo>
                  <a:pt x="662305" y="6265672"/>
                </a:lnTo>
                <a:lnTo>
                  <a:pt x="662305" y="6357493"/>
                </a:lnTo>
                <a:cubicBezTo>
                  <a:pt x="662305" y="6373876"/>
                  <a:pt x="648589" y="6386957"/>
                  <a:pt x="631444" y="6386957"/>
                </a:cubicBezTo>
                <a:cubicBezTo>
                  <a:pt x="614299" y="6386957"/>
                  <a:pt x="598551" y="6374130"/>
                  <a:pt x="598551" y="6357493"/>
                </a:cubicBezTo>
                <a:lnTo>
                  <a:pt x="598551" y="6265672"/>
                </a:lnTo>
                <a:lnTo>
                  <a:pt x="611378" y="6253480"/>
                </a:lnTo>
                <a:close/>
                <a:moveTo>
                  <a:pt x="2797937" y="6253353"/>
                </a:moveTo>
                <a:lnTo>
                  <a:pt x="2809875" y="6264656"/>
                </a:lnTo>
                <a:lnTo>
                  <a:pt x="2809875" y="6384163"/>
                </a:lnTo>
                <a:lnTo>
                  <a:pt x="2797937" y="6395466"/>
                </a:lnTo>
                <a:lnTo>
                  <a:pt x="2838196" y="6395466"/>
                </a:lnTo>
                <a:lnTo>
                  <a:pt x="2826258" y="6384163"/>
                </a:lnTo>
                <a:lnTo>
                  <a:pt x="2826258" y="6264656"/>
                </a:lnTo>
                <a:lnTo>
                  <a:pt x="2838196" y="6253353"/>
                </a:lnTo>
                <a:close/>
                <a:moveTo>
                  <a:pt x="1701038" y="6253353"/>
                </a:moveTo>
                <a:lnTo>
                  <a:pt x="1713230" y="6264656"/>
                </a:lnTo>
                <a:lnTo>
                  <a:pt x="1713230" y="6264910"/>
                </a:lnTo>
                <a:lnTo>
                  <a:pt x="1750949" y="6329807"/>
                </a:lnTo>
                <a:lnTo>
                  <a:pt x="1750949" y="6384544"/>
                </a:lnTo>
                <a:lnTo>
                  <a:pt x="1739011" y="6395847"/>
                </a:lnTo>
                <a:lnTo>
                  <a:pt x="1779270" y="6395847"/>
                </a:lnTo>
                <a:lnTo>
                  <a:pt x="1767332" y="6384544"/>
                </a:lnTo>
                <a:lnTo>
                  <a:pt x="1767332" y="6329553"/>
                </a:lnTo>
                <a:lnTo>
                  <a:pt x="1805813" y="6264910"/>
                </a:lnTo>
                <a:lnTo>
                  <a:pt x="1805686" y="6264910"/>
                </a:lnTo>
                <a:lnTo>
                  <a:pt x="1818005" y="6253353"/>
                </a:lnTo>
                <a:lnTo>
                  <a:pt x="1781175" y="6253353"/>
                </a:lnTo>
                <a:lnTo>
                  <a:pt x="1792859" y="6264402"/>
                </a:lnTo>
                <a:lnTo>
                  <a:pt x="1761490" y="6317742"/>
                </a:lnTo>
                <a:lnTo>
                  <a:pt x="1731645" y="6264402"/>
                </a:lnTo>
                <a:lnTo>
                  <a:pt x="1743329" y="6253353"/>
                </a:lnTo>
                <a:close/>
                <a:moveTo>
                  <a:pt x="1573911" y="6253353"/>
                </a:moveTo>
                <a:lnTo>
                  <a:pt x="1573911" y="6279134"/>
                </a:lnTo>
                <a:lnTo>
                  <a:pt x="1590040" y="6263894"/>
                </a:lnTo>
                <a:lnTo>
                  <a:pt x="1618107" y="6263894"/>
                </a:lnTo>
                <a:lnTo>
                  <a:pt x="1618107" y="6384163"/>
                </a:lnTo>
                <a:lnTo>
                  <a:pt x="1606423" y="6395466"/>
                </a:lnTo>
                <a:lnTo>
                  <a:pt x="1646428" y="6395466"/>
                </a:lnTo>
                <a:lnTo>
                  <a:pt x="1634617" y="6384290"/>
                </a:lnTo>
                <a:lnTo>
                  <a:pt x="1634617" y="6263894"/>
                </a:lnTo>
                <a:lnTo>
                  <a:pt x="1662938" y="6263894"/>
                </a:lnTo>
                <a:lnTo>
                  <a:pt x="1678940" y="6279134"/>
                </a:lnTo>
                <a:lnTo>
                  <a:pt x="1678940" y="6253353"/>
                </a:lnTo>
                <a:close/>
                <a:moveTo>
                  <a:pt x="722884" y="6253353"/>
                </a:moveTo>
                <a:lnTo>
                  <a:pt x="735457" y="6265545"/>
                </a:lnTo>
                <a:lnTo>
                  <a:pt x="735457" y="6383274"/>
                </a:lnTo>
                <a:lnTo>
                  <a:pt x="722884" y="6395466"/>
                </a:lnTo>
                <a:lnTo>
                  <a:pt x="761873" y="6395466"/>
                </a:lnTo>
                <a:lnTo>
                  <a:pt x="749046" y="6383274"/>
                </a:lnTo>
                <a:lnTo>
                  <a:pt x="749046" y="6276721"/>
                </a:lnTo>
                <a:lnTo>
                  <a:pt x="829056" y="6395593"/>
                </a:lnTo>
                <a:lnTo>
                  <a:pt x="834263" y="6395593"/>
                </a:lnTo>
                <a:lnTo>
                  <a:pt x="834263" y="6265672"/>
                </a:lnTo>
                <a:lnTo>
                  <a:pt x="834263" y="6265545"/>
                </a:lnTo>
                <a:lnTo>
                  <a:pt x="847090" y="6253353"/>
                </a:lnTo>
                <a:lnTo>
                  <a:pt x="808101" y="6253353"/>
                </a:lnTo>
                <a:lnTo>
                  <a:pt x="820928" y="6265545"/>
                </a:lnTo>
                <a:lnTo>
                  <a:pt x="820928" y="6355969"/>
                </a:lnTo>
                <a:lnTo>
                  <a:pt x="753745" y="6253353"/>
                </a:lnTo>
                <a:close/>
                <a:moveTo>
                  <a:pt x="3453003" y="6253226"/>
                </a:moveTo>
                <a:lnTo>
                  <a:pt x="3465576" y="6265418"/>
                </a:lnTo>
                <a:lnTo>
                  <a:pt x="3465576" y="6383147"/>
                </a:lnTo>
                <a:lnTo>
                  <a:pt x="3453003" y="6395339"/>
                </a:lnTo>
                <a:lnTo>
                  <a:pt x="3491992" y="6395339"/>
                </a:lnTo>
                <a:lnTo>
                  <a:pt x="3479165" y="6383147"/>
                </a:lnTo>
                <a:lnTo>
                  <a:pt x="3479165" y="6276594"/>
                </a:lnTo>
                <a:lnTo>
                  <a:pt x="3556889" y="6395466"/>
                </a:lnTo>
                <a:lnTo>
                  <a:pt x="3564509" y="6395466"/>
                </a:lnTo>
                <a:lnTo>
                  <a:pt x="3564509" y="6265545"/>
                </a:lnTo>
                <a:lnTo>
                  <a:pt x="3564382" y="6265418"/>
                </a:lnTo>
                <a:lnTo>
                  <a:pt x="3577209" y="6253226"/>
                </a:lnTo>
                <a:lnTo>
                  <a:pt x="3538220" y="6253226"/>
                </a:lnTo>
                <a:lnTo>
                  <a:pt x="3551047" y="6265418"/>
                </a:lnTo>
                <a:lnTo>
                  <a:pt x="3551047" y="6355842"/>
                </a:lnTo>
                <a:lnTo>
                  <a:pt x="3483991" y="6253226"/>
                </a:lnTo>
                <a:close/>
                <a:moveTo>
                  <a:pt x="3176143" y="6253226"/>
                </a:moveTo>
                <a:lnTo>
                  <a:pt x="3176143" y="6279007"/>
                </a:lnTo>
                <a:lnTo>
                  <a:pt x="3192272" y="6263767"/>
                </a:lnTo>
                <a:lnTo>
                  <a:pt x="3220339" y="6263767"/>
                </a:lnTo>
                <a:lnTo>
                  <a:pt x="3220339" y="6384036"/>
                </a:lnTo>
                <a:lnTo>
                  <a:pt x="3208655" y="6395339"/>
                </a:lnTo>
                <a:lnTo>
                  <a:pt x="3248660" y="6395339"/>
                </a:lnTo>
                <a:lnTo>
                  <a:pt x="3236722" y="6384036"/>
                </a:lnTo>
                <a:lnTo>
                  <a:pt x="3236722" y="6263767"/>
                </a:lnTo>
                <a:lnTo>
                  <a:pt x="3265043" y="6263767"/>
                </a:lnTo>
                <a:lnTo>
                  <a:pt x="3281045" y="6279007"/>
                </a:lnTo>
                <a:lnTo>
                  <a:pt x="3281172" y="6279007"/>
                </a:lnTo>
                <a:lnTo>
                  <a:pt x="3281172" y="6253226"/>
                </a:lnTo>
                <a:close/>
                <a:moveTo>
                  <a:pt x="2878963" y="6253226"/>
                </a:moveTo>
                <a:lnTo>
                  <a:pt x="2891536" y="6265418"/>
                </a:lnTo>
                <a:lnTo>
                  <a:pt x="2891536" y="6383147"/>
                </a:lnTo>
                <a:lnTo>
                  <a:pt x="2878963" y="6395339"/>
                </a:lnTo>
                <a:lnTo>
                  <a:pt x="2917952" y="6395339"/>
                </a:lnTo>
                <a:cubicBezTo>
                  <a:pt x="2917952" y="6395339"/>
                  <a:pt x="2905125" y="6383020"/>
                  <a:pt x="2905125" y="6383020"/>
                </a:cubicBezTo>
                <a:lnTo>
                  <a:pt x="2905125" y="6276594"/>
                </a:lnTo>
                <a:lnTo>
                  <a:pt x="2983611" y="6395593"/>
                </a:lnTo>
                <a:lnTo>
                  <a:pt x="2990342" y="6395593"/>
                </a:lnTo>
                <a:lnTo>
                  <a:pt x="2990342" y="6265545"/>
                </a:lnTo>
                <a:lnTo>
                  <a:pt x="2990342" y="6265418"/>
                </a:lnTo>
                <a:lnTo>
                  <a:pt x="3003169" y="6253226"/>
                </a:lnTo>
                <a:lnTo>
                  <a:pt x="2964180" y="6253226"/>
                </a:lnTo>
                <a:lnTo>
                  <a:pt x="2977007" y="6265418"/>
                </a:lnTo>
                <a:lnTo>
                  <a:pt x="2977007" y="6355842"/>
                </a:lnTo>
                <a:lnTo>
                  <a:pt x="2909824" y="6253226"/>
                </a:lnTo>
                <a:close/>
                <a:moveTo>
                  <a:pt x="2637409" y="6253226"/>
                </a:moveTo>
                <a:lnTo>
                  <a:pt x="2649093" y="6264529"/>
                </a:lnTo>
                <a:lnTo>
                  <a:pt x="2649093" y="6384036"/>
                </a:lnTo>
                <a:lnTo>
                  <a:pt x="2637409" y="6395339"/>
                </a:lnTo>
                <a:lnTo>
                  <a:pt x="2677414" y="6395339"/>
                </a:lnTo>
                <a:lnTo>
                  <a:pt x="2665476" y="6384036"/>
                </a:lnTo>
                <a:lnTo>
                  <a:pt x="2665476" y="6324092"/>
                </a:lnTo>
                <a:lnTo>
                  <a:pt x="2728214" y="6324092"/>
                </a:lnTo>
                <a:lnTo>
                  <a:pt x="2728214" y="6384163"/>
                </a:lnTo>
                <a:lnTo>
                  <a:pt x="2716276" y="6395466"/>
                </a:lnTo>
                <a:lnTo>
                  <a:pt x="2756535" y="6395466"/>
                </a:lnTo>
                <a:lnTo>
                  <a:pt x="2744597" y="6384163"/>
                </a:lnTo>
                <a:lnTo>
                  <a:pt x="2744597" y="6264529"/>
                </a:lnTo>
                <a:lnTo>
                  <a:pt x="2756535" y="6253226"/>
                </a:lnTo>
                <a:lnTo>
                  <a:pt x="2716276" y="6253226"/>
                </a:lnTo>
                <a:lnTo>
                  <a:pt x="2728214" y="6264529"/>
                </a:lnTo>
                <a:lnTo>
                  <a:pt x="2728214" y="6313424"/>
                </a:lnTo>
                <a:lnTo>
                  <a:pt x="2665476" y="6313424"/>
                </a:lnTo>
                <a:lnTo>
                  <a:pt x="2665476" y="6264529"/>
                </a:lnTo>
                <a:lnTo>
                  <a:pt x="2677414" y="6253226"/>
                </a:lnTo>
                <a:close/>
                <a:moveTo>
                  <a:pt x="2430907" y="6253226"/>
                </a:moveTo>
                <a:lnTo>
                  <a:pt x="2383536" y="6383909"/>
                </a:lnTo>
                <a:lnTo>
                  <a:pt x="2371344" y="6395466"/>
                </a:lnTo>
                <a:lnTo>
                  <a:pt x="2407285" y="6395466"/>
                </a:lnTo>
                <a:lnTo>
                  <a:pt x="2395601" y="6384417"/>
                </a:lnTo>
                <a:lnTo>
                  <a:pt x="2406396" y="6354318"/>
                </a:lnTo>
                <a:lnTo>
                  <a:pt x="2455799" y="6354318"/>
                </a:lnTo>
                <a:lnTo>
                  <a:pt x="2466086" y="6384417"/>
                </a:lnTo>
                <a:lnTo>
                  <a:pt x="2454402" y="6395466"/>
                </a:lnTo>
                <a:lnTo>
                  <a:pt x="2454656" y="6395466"/>
                </a:lnTo>
                <a:lnTo>
                  <a:pt x="2496947" y="6395466"/>
                </a:lnTo>
                <a:lnTo>
                  <a:pt x="2485009" y="6383909"/>
                </a:lnTo>
                <a:lnTo>
                  <a:pt x="2438527" y="6253226"/>
                </a:lnTo>
                <a:close/>
                <a:moveTo>
                  <a:pt x="2175256" y="6253226"/>
                </a:moveTo>
                <a:lnTo>
                  <a:pt x="2187448" y="6264529"/>
                </a:lnTo>
                <a:lnTo>
                  <a:pt x="2229485" y="6395466"/>
                </a:lnTo>
                <a:lnTo>
                  <a:pt x="2236851" y="6395466"/>
                </a:lnTo>
                <a:lnTo>
                  <a:pt x="2271014" y="6292469"/>
                </a:lnTo>
                <a:lnTo>
                  <a:pt x="2304161" y="6395466"/>
                </a:lnTo>
                <a:lnTo>
                  <a:pt x="2311781" y="6395466"/>
                </a:lnTo>
                <a:lnTo>
                  <a:pt x="2355088" y="6264529"/>
                </a:lnTo>
                <a:lnTo>
                  <a:pt x="2367280" y="6253226"/>
                </a:lnTo>
                <a:lnTo>
                  <a:pt x="2331339" y="6253226"/>
                </a:lnTo>
                <a:lnTo>
                  <a:pt x="2343023" y="6264275"/>
                </a:lnTo>
                <a:lnTo>
                  <a:pt x="2311400" y="6362700"/>
                </a:lnTo>
                <a:lnTo>
                  <a:pt x="2280793" y="6264275"/>
                </a:lnTo>
                <a:lnTo>
                  <a:pt x="2292477" y="6253226"/>
                </a:lnTo>
                <a:lnTo>
                  <a:pt x="2250186" y="6253226"/>
                </a:lnTo>
                <a:lnTo>
                  <a:pt x="2262124" y="6264529"/>
                </a:lnTo>
                <a:lnTo>
                  <a:pt x="2265045" y="6273927"/>
                </a:lnTo>
                <a:lnTo>
                  <a:pt x="2236470" y="6362700"/>
                </a:lnTo>
                <a:lnTo>
                  <a:pt x="2205863" y="6264275"/>
                </a:lnTo>
                <a:lnTo>
                  <a:pt x="2217547" y="6253226"/>
                </a:lnTo>
                <a:close/>
                <a:moveTo>
                  <a:pt x="1416685" y="6252845"/>
                </a:moveTo>
                <a:cubicBezTo>
                  <a:pt x="1390650" y="6252845"/>
                  <a:pt x="1378712" y="6274054"/>
                  <a:pt x="1378712" y="6287770"/>
                </a:cubicBezTo>
                <a:cubicBezTo>
                  <a:pt x="1378712" y="6298565"/>
                  <a:pt x="1384554" y="6310884"/>
                  <a:pt x="1398016" y="6320282"/>
                </a:cubicBezTo>
                <a:lnTo>
                  <a:pt x="1428623" y="6341237"/>
                </a:lnTo>
                <a:cubicBezTo>
                  <a:pt x="1436878" y="6346698"/>
                  <a:pt x="1439164" y="6354953"/>
                  <a:pt x="1439164" y="6361938"/>
                </a:cubicBezTo>
                <a:cubicBezTo>
                  <a:pt x="1439164" y="6373876"/>
                  <a:pt x="1431290" y="6386957"/>
                  <a:pt x="1414399" y="6386957"/>
                </a:cubicBezTo>
                <a:cubicBezTo>
                  <a:pt x="1410462" y="6386957"/>
                  <a:pt x="1406906" y="6386322"/>
                  <a:pt x="1404112" y="6385052"/>
                </a:cubicBezTo>
                <a:lnTo>
                  <a:pt x="1390015" y="6369177"/>
                </a:lnTo>
                <a:lnTo>
                  <a:pt x="1377188" y="6391402"/>
                </a:lnTo>
                <a:lnTo>
                  <a:pt x="1405763" y="6396736"/>
                </a:lnTo>
                <a:lnTo>
                  <a:pt x="1414484" y="6397621"/>
                </a:lnTo>
                <a:lnTo>
                  <a:pt x="1414145" y="6397752"/>
                </a:lnTo>
                <a:lnTo>
                  <a:pt x="1414526" y="6397625"/>
                </a:lnTo>
                <a:lnTo>
                  <a:pt x="1414484" y="6397621"/>
                </a:lnTo>
                <a:lnTo>
                  <a:pt x="1441672" y="6387084"/>
                </a:lnTo>
                <a:cubicBezTo>
                  <a:pt x="1449800" y="6380068"/>
                  <a:pt x="1455674" y="6369685"/>
                  <a:pt x="1455674" y="6356223"/>
                </a:cubicBezTo>
                <a:cubicBezTo>
                  <a:pt x="1455674" y="6342253"/>
                  <a:pt x="1448689" y="6333617"/>
                  <a:pt x="1441704" y="6329045"/>
                </a:cubicBezTo>
                <a:lnTo>
                  <a:pt x="1411351" y="6308090"/>
                </a:lnTo>
                <a:cubicBezTo>
                  <a:pt x="1400556" y="6300597"/>
                  <a:pt x="1394968" y="6290945"/>
                  <a:pt x="1394968" y="6283706"/>
                </a:cubicBezTo>
                <a:cubicBezTo>
                  <a:pt x="1394968" y="6268720"/>
                  <a:pt x="1408430" y="6263386"/>
                  <a:pt x="1416558" y="6263386"/>
                </a:cubicBezTo>
                <a:cubicBezTo>
                  <a:pt x="1420876" y="6263386"/>
                  <a:pt x="1423924" y="6265037"/>
                  <a:pt x="1426210" y="6265037"/>
                </a:cubicBezTo>
                <a:lnTo>
                  <a:pt x="1439418" y="6278499"/>
                </a:lnTo>
                <a:lnTo>
                  <a:pt x="1453388" y="6258814"/>
                </a:lnTo>
                <a:lnTo>
                  <a:pt x="1423797" y="6253480"/>
                </a:lnTo>
                <a:cubicBezTo>
                  <a:pt x="1421765" y="6253099"/>
                  <a:pt x="1420495" y="6252845"/>
                  <a:pt x="1416685" y="6252845"/>
                </a:cubicBezTo>
                <a:close/>
                <a:moveTo>
                  <a:pt x="2558923" y="6252591"/>
                </a:moveTo>
                <a:cubicBezTo>
                  <a:pt x="2532888" y="6252591"/>
                  <a:pt x="2520950" y="6273800"/>
                  <a:pt x="2520950" y="6287516"/>
                </a:cubicBezTo>
                <a:cubicBezTo>
                  <a:pt x="2520950" y="6298311"/>
                  <a:pt x="2526792" y="6310630"/>
                  <a:pt x="2540254" y="6320028"/>
                </a:cubicBezTo>
                <a:lnTo>
                  <a:pt x="2570861" y="6340983"/>
                </a:lnTo>
                <a:cubicBezTo>
                  <a:pt x="2579116" y="6346444"/>
                  <a:pt x="2581402" y="6354699"/>
                  <a:pt x="2581402" y="6361684"/>
                </a:cubicBezTo>
                <a:cubicBezTo>
                  <a:pt x="2581402" y="6373622"/>
                  <a:pt x="2573528" y="6386703"/>
                  <a:pt x="2556637" y="6386703"/>
                </a:cubicBezTo>
                <a:cubicBezTo>
                  <a:pt x="2552700" y="6386703"/>
                  <a:pt x="2549144" y="6386068"/>
                  <a:pt x="2546350" y="6384798"/>
                </a:cubicBezTo>
                <a:lnTo>
                  <a:pt x="2532253" y="6368923"/>
                </a:lnTo>
                <a:lnTo>
                  <a:pt x="2519426" y="6391148"/>
                </a:lnTo>
                <a:lnTo>
                  <a:pt x="2548001" y="6396482"/>
                </a:lnTo>
                <a:cubicBezTo>
                  <a:pt x="2548001" y="6396482"/>
                  <a:pt x="2552827" y="6397371"/>
                  <a:pt x="2556891" y="6397371"/>
                </a:cubicBezTo>
                <a:lnTo>
                  <a:pt x="2556637" y="6397498"/>
                </a:lnTo>
                <a:cubicBezTo>
                  <a:pt x="2574671" y="6397498"/>
                  <a:pt x="2598166" y="6382893"/>
                  <a:pt x="2598166" y="6355969"/>
                </a:cubicBezTo>
                <a:lnTo>
                  <a:pt x="2597912" y="6355969"/>
                </a:lnTo>
                <a:cubicBezTo>
                  <a:pt x="2597912" y="6341999"/>
                  <a:pt x="2590927" y="6333363"/>
                  <a:pt x="2583942" y="6328791"/>
                </a:cubicBezTo>
                <a:lnTo>
                  <a:pt x="2553589" y="6307836"/>
                </a:lnTo>
                <a:cubicBezTo>
                  <a:pt x="2542794" y="6300343"/>
                  <a:pt x="2537206" y="6290691"/>
                  <a:pt x="2537206" y="6283452"/>
                </a:cubicBezTo>
                <a:cubicBezTo>
                  <a:pt x="2537206" y="6268466"/>
                  <a:pt x="2550668" y="6263132"/>
                  <a:pt x="2558796" y="6263132"/>
                </a:cubicBezTo>
                <a:cubicBezTo>
                  <a:pt x="2563114" y="6263132"/>
                  <a:pt x="2566162" y="6264783"/>
                  <a:pt x="2568448" y="6264783"/>
                </a:cubicBezTo>
                <a:lnTo>
                  <a:pt x="2581656" y="6278245"/>
                </a:lnTo>
                <a:lnTo>
                  <a:pt x="2595626" y="6258560"/>
                </a:lnTo>
                <a:lnTo>
                  <a:pt x="2566035" y="6253226"/>
                </a:lnTo>
                <a:cubicBezTo>
                  <a:pt x="2564003" y="6252845"/>
                  <a:pt x="2562733" y="6252591"/>
                  <a:pt x="2558923" y="6252591"/>
                </a:cubicBezTo>
                <a:close/>
                <a:moveTo>
                  <a:pt x="2079371" y="6252464"/>
                </a:moveTo>
                <a:cubicBezTo>
                  <a:pt x="2067179" y="6252464"/>
                  <a:pt x="2054352" y="6259195"/>
                  <a:pt x="2045589" y="6269228"/>
                </a:cubicBezTo>
                <a:cubicBezTo>
                  <a:pt x="2037461" y="6278626"/>
                  <a:pt x="2031873" y="6293739"/>
                  <a:pt x="2028952" y="6309995"/>
                </a:cubicBezTo>
                <a:cubicBezTo>
                  <a:pt x="2028952" y="6309995"/>
                  <a:pt x="2015363" y="6309995"/>
                  <a:pt x="2015363" y="6309995"/>
                </a:cubicBezTo>
                <a:lnTo>
                  <a:pt x="2015363" y="6310249"/>
                </a:lnTo>
                <a:lnTo>
                  <a:pt x="2009648" y="6315456"/>
                </a:lnTo>
                <a:lnTo>
                  <a:pt x="2010283" y="6317488"/>
                </a:lnTo>
                <a:lnTo>
                  <a:pt x="2027809" y="6317488"/>
                </a:lnTo>
                <a:cubicBezTo>
                  <a:pt x="2025142" y="6335522"/>
                  <a:pt x="2022602" y="6351143"/>
                  <a:pt x="2018538" y="6376289"/>
                </a:cubicBezTo>
                <a:cubicBezTo>
                  <a:pt x="2012823" y="6413754"/>
                  <a:pt x="2008124" y="6426962"/>
                  <a:pt x="2004060" y="6430137"/>
                </a:cubicBezTo>
                <a:cubicBezTo>
                  <a:pt x="2002790" y="6431407"/>
                  <a:pt x="2000758" y="6431915"/>
                  <a:pt x="1998853" y="6431915"/>
                </a:cubicBezTo>
                <a:cubicBezTo>
                  <a:pt x="1996313" y="6431915"/>
                  <a:pt x="1992376" y="6430137"/>
                  <a:pt x="1989582" y="6428994"/>
                </a:cubicBezTo>
                <a:cubicBezTo>
                  <a:pt x="1987042" y="6427724"/>
                  <a:pt x="1984883" y="6429248"/>
                  <a:pt x="1983740" y="6430391"/>
                </a:cubicBezTo>
                <a:cubicBezTo>
                  <a:pt x="1982089" y="6432296"/>
                  <a:pt x="1980184" y="6435090"/>
                  <a:pt x="1980184" y="6437249"/>
                </a:cubicBezTo>
                <a:cubicBezTo>
                  <a:pt x="1980184" y="6441186"/>
                  <a:pt x="1985645" y="6443218"/>
                  <a:pt x="1989201" y="6443218"/>
                </a:cubicBezTo>
                <a:cubicBezTo>
                  <a:pt x="1993265" y="6443218"/>
                  <a:pt x="2003298" y="6440043"/>
                  <a:pt x="2012315" y="6429375"/>
                </a:cubicBezTo>
                <a:cubicBezTo>
                  <a:pt x="2019554" y="6420993"/>
                  <a:pt x="2029079" y="6401562"/>
                  <a:pt x="2037334" y="6356223"/>
                </a:cubicBezTo>
                <a:cubicBezTo>
                  <a:pt x="2038731" y="6347841"/>
                  <a:pt x="2040509" y="6339459"/>
                  <a:pt x="2044065" y="6317361"/>
                </a:cubicBezTo>
                <a:lnTo>
                  <a:pt x="2065528" y="6315329"/>
                </a:lnTo>
                <a:lnTo>
                  <a:pt x="2070227" y="6310122"/>
                </a:lnTo>
                <a:lnTo>
                  <a:pt x="2045462" y="6310122"/>
                </a:lnTo>
                <a:cubicBezTo>
                  <a:pt x="2051812" y="6273038"/>
                  <a:pt x="2057019" y="6261862"/>
                  <a:pt x="2066036" y="6261862"/>
                </a:cubicBezTo>
                <a:cubicBezTo>
                  <a:pt x="2072259" y="6261862"/>
                  <a:pt x="2077466" y="6264275"/>
                  <a:pt x="2082165" y="6268466"/>
                </a:cubicBezTo>
                <a:cubicBezTo>
                  <a:pt x="2083562" y="6269736"/>
                  <a:pt x="2085975" y="6269736"/>
                  <a:pt x="2088007" y="6268212"/>
                </a:cubicBezTo>
                <a:lnTo>
                  <a:pt x="2087753" y="6268212"/>
                </a:lnTo>
                <a:cubicBezTo>
                  <a:pt x="2089404" y="6266815"/>
                  <a:pt x="2091944" y="6263513"/>
                  <a:pt x="2091944" y="6260846"/>
                </a:cubicBezTo>
                <a:cubicBezTo>
                  <a:pt x="2092198" y="6256909"/>
                  <a:pt x="2086483" y="6252464"/>
                  <a:pt x="2079371" y="6252464"/>
                </a:cubicBezTo>
                <a:close/>
                <a:moveTo>
                  <a:pt x="3101848" y="6251321"/>
                </a:moveTo>
                <a:cubicBezTo>
                  <a:pt x="3061208" y="6251321"/>
                  <a:pt x="3032506" y="6285992"/>
                  <a:pt x="3032506" y="6324346"/>
                </a:cubicBezTo>
                <a:cubicBezTo>
                  <a:pt x="3032506" y="6362700"/>
                  <a:pt x="3061081" y="6397371"/>
                  <a:pt x="3101848" y="6397371"/>
                </a:cubicBezTo>
                <a:cubicBezTo>
                  <a:pt x="3124962" y="6397371"/>
                  <a:pt x="3134614" y="6392037"/>
                  <a:pt x="3142869" y="6387084"/>
                </a:cubicBezTo>
                <a:lnTo>
                  <a:pt x="3142869" y="6330823"/>
                </a:lnTo>
                <a:lnTo>
                  <a:pt x="3154553" y="6319520"/>
                </a:lnTo>
                <a:lnTo>
                  <a:pt x="3114548" y="6319520"/>
                </a:lnTo>
                <a:lnTo>
                  <a:pt x="3126486" y="6330823"/>
                </a:lnTo>
                <a:lnTo>
                  <a:pt x="3126486" y="6376670"/>
                </a:lnTo>
                <a:cubicBezTo>
                  <a:pt x="3122930" y="6379972"/>
                  <a:pt x="3115945" y="6386703"/>
                  <a:pt x="3101975" y="6386703"/>
                </a:cubicBezTo>
                <a:cubicBezTo>
                  <a:pt x="3068828" y="6386703"/>
                  <a:pt x="3052191" y="6354826"/>
                  <a:pt x="3052191" y="6324219"/>
                </a:cubicBezTo>
                <a:cubicBezTo>
                  <a:pt x="3052191" y="6293612"/>
                  <a:pt x="3073146" y="6261735"/>
                  <a:pt x="3101975" y="6261735"/>
                </a:cubicBezTo>
                <a:cubicBezTo>
                  <a:pt x="3109595" y="6261735"/>
                  <a:pt x="3115183" y="6263513"/>
                  <a:pt x="3120136" y="6268593"/>
                </a:cubicBezTo>
                <a:lnTo>
                  <a:pt x="3136519" y="6283960"/>
                </a:lnTo>
                <a:lnTo>
                  <a:pt x="3136519" y="6259449"/>
                </a:lnTo>
                <a:cubicBezTo>
                  <a:pt x="3127629" y="6255131"/>
                  <a:pt x="3118739" y="6251321"/>
                  <a:pt x="3101848" y="6251321"/>
                </a:cubicBezTo>
                <a:close/>
                <a:moveTo>
                  <a:pt x="3363976" y="6250051"/>
                </a:moveTo>
                <a:cubicBezTo>
                  <a:pt x="3325622" y="6250051"/>
                  <a:pt x="3304286" y="6288151"/>
                  <a:pt x="3304286" y="6324346"/>
                </a:cubicBezTo>
                <a:cubicBezTo>
                  <a:pt x="3304286" y="6360541"/>
                  <a:pt x="3325749" y="6398641"/>
                  <a:pt x="3363976" y="6398641"/>
                </a:cubicBezTo>
                <a:cubicBezTo>
                  <a:pt x="3402203" y="6398641"/>
                  <a:pt x="3423920" y="6360541"/>
                  <a:pt x="3423920" y="6324346"/>
                </a:cubicBezTo>
                <a:cubicBezTo>
                  <a:pt x="3423920" y="6288151"/>
                  <a:pt x="3402330" y="6250051"/>
                  <a:pt x="3363976" y="6250051"/>
                </a:cubicBezTo>
                <a:close/>
                <a:moveTo>
                  <a:pt x="0" y="0"/>
                </a:moveTo>
                <a:lnTo>
                  <a:pt x="9144000" y="0"/>
                </a:lnTo>
                <a:lnTo>
                  <a:pt x="9144000" y="380873"/>
                </a:lnTo>
                <a:lnTo>
                  <a:pt x="8779129" y="380873"/>
                </a:lnTo>
                <a:lnTo>
                  <a:pt x="8779129" y="547243"/>
                </a:lnTo>
                <a:lnTo>
                  <a:pt x="8896096" y="547243"/>
                </a:lnTo>
                <a:lnTo>
                  <a:pt x="8765540" y="1033018"/>
                </a:lnTo>
                <a:cubicBezTo>
                  <a:pt x="8765540" y="1033018"/>
                  <a:pt x="8605774" y="389890"/>
                  <a:pt x="8603488" y="380873"/>
                </a:cubicBezTo>
                <a:lnTo>
                  <a:pt x="8434578" y="380873"/>
                </a:lnTo>
                <a:cubicBezTo>
                  <a:pt x="8432165" y="389636"/>
                  <a:pt x="8259319" y="1033018"/>
                  <a:pt x="8259319" y="1033018"/>
                </a:cubicBezTo>
                <a:lnTo>
                  <a:pt x="8139049" y="547243"/>
                </a:lnTo>
                <a:lnTo>
                  <a:pt x="8260715" y="547243"/>
                </a:lnTo>
                <a:lnTo>
                  <a:pt x="8260715" y="380873"/>
                </a:lnTo>
                <a:lnTo>
                  <a:pt x="7772400" y="380873"/>
                </a:lnTo>
                <a:lnTo>
                  <a:pt x="7772400" y="547243"/>
                </a:lnTo>
                <a:lnTo>
                  <a:pt x="7880604" y="547243"/>
                </a:lnTo>
                <a:cubicBezTo>
                  <a:pt x="7880604" y="547243"/>
                  <a:pt x="8067294" y="1294130"/>
                  <a:pt x="8069581" y="1303147"/>
                </a:cubicBezTo>
                <a:lnTo>
                  <a:pt x="8331708" y="1303147"/>
                </a:lnTo>
                <a:cubicBezTo>
                  <a:pt x="8333994" y="1294384"/>
                  <a:pt x="8456803" y="827532"/>
                  <a:pt x="8456803" y="827532"/>
                </a:cubicBezTo>
                <a:cubicBezTo>
                  <a:pt x="8456803" y="827532"/>
                  <a:pt x="8573389" y="1294130"/>
                  <a:pt x="8575675" y="1303147"/>
                </a:cubicBezTo>
                <a:lnTo>
                  <a:pt x="8837803" y="1303147"/>
                </a:lnTo>
                <a:cubicBezTo>
                  <a:pt x="8840216" y="1294257"/>
                  <a:pt x="9036685" y="547243"/>
                  <a:pt x="9036685" y="547243"/>
                </a:cubicBezTo>
                <a:lnTo>
                  <a:pt x="9144000" y="547243"/>
                </a:lnTo>
                <a:lnTo>
                  <a:pt x="9144000" y="6858000"/>
                </a:lnTo>
                <a:lnTo>
                  <a:pt x="0" y="6858000"/>
                </a:lnTo>
                <a:close/>
              </a:path>
            </a:pathLst>
          </a:custGeom>
          <a:solidFill>
            <a:schemeClr val="accent4">
              <a:lumMod val="40000"/>
              <a:lumOff val="60000"/>
            </a:schemeClr>
          </a:solidFill>
        </p:spPr>
        <p:txBody>
          <a:bodyPr wrap="square">
            <a:noAutofit/>
          </a:bodyPr>
          <a:lstStyle>
            <a:lvl1pPr>
              <a:defRPr>
                <a:solidFill>
                  <a:schemeClr val="bg1"/>
                </a:solidFill>
              </a:defRPr>
            </a:lvl1pPr>
          </a:lstStyle>
          <a:p>
            <a:r>
              <a:rPr lang="en-US" dirty="0"/>
              <a:t>Insert &gt; Picture to change. Place image here and add alt text under Review &gt; Check Accessibility &gt; Alt Text</a:t>
            </a:r>
          </a:p>
        </p:txBody>
      </p:sp>
      <p:sp>
        <p:nvSpPr>
          <p:cNvPr id="3" name="Title 2"/>
          <p:cNvSpPr>
            <a:spLocks noGrp="1"/>
          </p:cNvSpPr>
          <p:nvPr>
            <p:ph type="title" hasCustomPrompt="1"/>
          </p:nvPr>
        </p:nvSpPr>
        <p:spPr>
          <a:xfrm>
            <a:off x="772577" y="1831426"/>
            <a:ext cx="10646844" cy="3195149"/>
          </a:xfrm>
          <a:prstGeom prst="rect">
            <a:avLst/>
          </a:prstGeom>
        </p:spPr>
        <p:txBody>
          <a:bodyPr anchor="ctr"/>
          <a:lstStyle>
            <a:lvl1pPr algn="ctr">
              <a:defRPr sz="6500" b="1" i="0">
                <a:solidFill>
                  <a:schemeClr val="tx2"/>
                </a:solidFill>
                <a:latin typeface="Encode Sans Normal Black" charset="0"/>
                <a:ea typeface="Encode Sans Normal Black" charset="0"/>
                <a:cs typeface="Encode Sans Normal Black" charset="0"/>
              </a:defRPr>
            </a:lvl1pPr>
          </a:lstStyle>
          <a:p>
            <a:pPr lvl="0"/>
            <a:r>
              <a:rPr lang="en-US" dirty="0"/>
              <a:t>BRAND POWERPOINT TEMPLATE </a:t>
            </a:r>
          </a:p>
        </p:txBody>
      </p:sp>
    </p:spTree>
    <p:extLst>
      <p:ext uri="{BB962C8B-B14F-4D97-AF65-F5344CB8AC3E}">
        <p14:creationId xmlns:p14="http://schemas.microsoft.com/office/powerpoint/2010/main" val="306628456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36">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8885" y="365069"/>
            <a:ext cx="6827916" cy="998440"/>
          </a:xfrm>
          <a:prstGeom prst="rect">
            <a:avLst/>
          </a:prstGeom>
        </p:spPr>
        <p:txBody>
          <a:bodyPr anchor="b"/>
          <a:lstStyle>
            <a:lvl1pPr algn="l">
              <a:defRPr sz="2800" b="1" i="0">
                <a:solidFill>
                  <a:schemeClr val="bg2"/>
                </a:solidFill>
                <a:latin typeface="Encode Sans Normal Black" charset="0"/>
                <a:ea typeface="Encode Sans Normal Black" charset="0"/>
                <a:cs typeface="Encode Sans Normal Black" charset="0"/>
              </a:defRPr>
            </a:lvl1pPr>
          </a:lstStyle>
          <a:p>
            <a:pPr lvl="0"/>
            <a:r>
              <a:rPr lang="en-US" dirty="0"/>
              <a:t>HEADER HERE </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138" y="1437805"/>
            <a:ext cx="1896108" cy="67050"/>
          </a:xfrm>
          <a:prstGeom prst="rect">
            <a:avLst/>
          </a:prstGeom>
        </p:spPr>
      </p:pic>
      <p:sp>
        <p:nvSpPr>
          <p:cNvPr id="5" name="Text Placeholder 5"/>
          <p:cNvSpPr>
            <a:spLocks noGrp="1"/>
          </p:cNvSpPr>
          <p:nvPr>
            <p:ph type="body" sz="quarter" idx="12" hasCustomPrompt="1"/>
          </p:nvPr>
        </p:nvSpPr>
        <p:spPr>
          <a:xfrm>
            <a:off x="588885" y="1730667"/>
            <a:ext cx="6827916" cy="411171"/>
          </a:xfrm>
          <a:prstGeom prst="rect">
            <a:avLst/>
          </a:prstGeom>
        </p:spPr>
        <p:txBody>
          <a:bodyPr>
            <a:noAutofit/>
          </a:bodyPr>
          <a:lstStyle>
            <a:lvl1pPr marL="0" indent="0">
              <a:lnSpc>
                <a:spcPct val="90000"/>
              </a:lnSpc>
              <a:buNone/>
              <a:defRPr sz="2000" b="0" i="0" baseline="0">
                <a:solidFill>
                  <a:schemeClr val="bg2"/>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a:t>
            </a:r>
          </a:p>
        </p:txBody>
      </p:sp>
      <p:sp>
        <p:nvSpPr>
          <p:cNvPr id="4" name="Text Placeholder 9"/>
          <p:cNvSpPr>
            <a:spLocks noGrp="1"/>
          </p:cNvSpPr>
          <p:nvPr>
            <p:ph type="body" sz="quarter" idx="11" hasCustomPrompt="1"/>
          </p:nvPr>
        </p:nvSpPr>
        <p:spPr>
          <a:xfrm>
            <a:off x="571501" y="2367651"/>
            <a:ext cx="6845300" cy="3452125"/>
          </a:xfrm>
          <a:prstGeom prst="rect">
            <a:avLst/>
          </a:prstGeom>
        </p:spPr>
        <p:txBody>
          <a:bodyPr/>
          <a:lstStyle>
            <a:lvl1pPr marL="342900" indent="-342900">
              <a:buFont typeface="Arial" panose="020B0604020202020204" pitchFamily="34" charset="0"/>
              <a:buChar char="•"/>
              <a:defRPr sz="1800" b="0" i="0" baseline="0">
                <a:solidFill>
                  <a:schemeClr val="bg1"/>
                </a:solidFill>
                <a:latin typeface="Open Sans"/>
                <a:cs typeface="Open Sans"/>
              </a:defRPr>
            </a:lvl1pPr>
            <a:lvl2pPr marL="742950" indent="-285750">
              <a:buFont typeface="Arial" panose="020B0604020202020204" pitchFamily="34" charset="0"/>
              <a:buChar char="˃"/>
              <a:defRPr sz="1800" b="0" i="0" baseline="0">
                <a:solidFill>
                  <a:schemeClr val="bg2"/>
                </a:solidFill>
                <a:latin typeface="Open Sans"/>
                <a:cs typeface="Open Sans"/>
              </a:defRPr>
            </a:lvl2pPr>
            <a:lvl3pPr marL="1143000" indent="-228600">
              <a:buSzPct val="100000"/>
              <a:buFont typeface="Encode Sans Normal Black"/>
              <a:buChar char="&gt;"/>
              <a:defRPr sz="1800" b="0" i="0" baseline="0">
                <a:solidFill>
                  <a:schemeClr val="bg2"/>
                </a:solidFill>
                <a:latin typeface="Open Sans"/>
                <a:cs typeface="Open Sans"/>
              </a:defRPr>
            </a:lvl3pPr>
            <a:lvl4pPr marL="1600200" indent="-228600">
              <a:buFont typeface="Arial" panose="020B0604020202020204" pitchFamily="34" charset="0"/>
              <a:buChar char="˃"/>
              <a:defRPr sz="1800" b="0" i="0" baseline="0">
                <a:solidFill>
                  <a:schemeClr val="bg2"/>
                </a:solidFill>
                <a:latin typeface="Open Sans"/>
                <a:cs typeface="Open Sans"/>
              </a:defRPr>
            </a:lvl4pPr>
            <a:lvl5pPr marL="2057400" indent="-228600">
              <a:buFont typeface="Encode Sans Normal Black"/>
              <a:buChar char="&gt;"/>
              <a:defRPr sz="1800" b="0" i="0" baseline="0">
                <a:solidFill>
                  <a:schemeClr val="bg2"/>
                </a:solidFill>
                <a:latin typeface="Open Sans"/>
                <a:cs typeface="Open Sans"/>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D8DE3A69-A788-EEEB-260A-44C7F56DCD8B}"/>
              </a:ext>
            </a:extLst>
          </p:cNvPr>
          <p:cNvSpPr>
            <a:spLocks noGrp="1"/>
          </p:cNvSpPr>
          <p:nvPr>
            <p:ph type="pic" sz="quarter" idx="13" hasCustomPrompt="1"/>
          </p:nvPr>
        </p:nvSpPr>
        <p:spPr>
          <a:xfrm>
            <a:off x="8064499" y="0"/>
            <a:ext cx="4127500" cy="6038850"/>
          </a:xfrm>
          <a:prstGeom prst="rect">
            <a:avLst/>
          </a:prstGeom>
          <a:solidFill>
            <a:schemeClr val="accent4">
              <a:lumMod val="40000"/>
              <a:lumOff val="60000"/>
            </a:schemeClr>
          </a:solidFill>
        </p:spPr>
        <p:txBody>
          <a:bodyPr/>
          <a:lstStyle>
            <a:lvl1pPr>
              <a:defRPr>
                <a:solidFill>
                  <a:schemeClr val="bg1"/>
                </a:solidFill>
              </a:defRPr>
            </a:lvl1pPr>
          </a:lstStyle>
          <a:p>
            <a:r>
              <a:rPr lang="en-US" dirty="0"/>
              <a:t>Place image here and add alt text under Review &gt; Check Accessibility &gt; Alt Text</a:t>
            </a:r>
          </a:p>
        </p:txBody>
      </p:sp>
      <p:sp>
        <p:nvSpPr>
          <p:cNvPr id="3" name="Rectangle 2">
            <a:extLst>
              <a:ext uri="{FF2B5EF4-FFF2-40B4-BE49-F238E27FC236}">
                <a16:creationId xmlns:a16="http://schemas.microsoft.com/office/drawing/2014/main" id="{F517FA62-E74C-329E-17EF-91EBF61EF85B}"/>
              </a:ext>
              <a:ext uri="{C183D7F6-B498-43B3-948B-1728B52AA6E4}">
                <adec:decorative xmlns:adec="http://schemas.microsoft.com/office/drawing/2017/decorative" val="1"/>
              </a:ext>
            </a:extLst>
          </p:cNvPr>
          <p:cNvSpPr/>
          <p:nvPr userDrawn="1"/>
        </p:nvSpPr>
        <p:spPr>
          <a:xfrm>
            <a:off x="1" y="6038850"/>
            <a:ext cx="12192001" cy="819150"/>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16680683-1E15-28F4-7F92-4006D4474A84}"/>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33556" y="6242482"/>
            <a:ext cx="858445" cy="435184"/>
          </a:xfrm>
          <a:prstGeom prst="rect">
            <a:avLst/>
          </a:prstGeom>
        </p:spPr>
      </p:pic>
    </p:spTree>
    <p:extLst>
      <p:ext uri="{BB962C8B-B14F-4D97-AF65-F5344CB8AC3E}">
        <p14:creationId xmlns:p14="http://schemas.microsoft.com/office/powerpoint/2010/main" val="4048609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Content">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0B6D1C-AD68-9EDE-02F2-6292A447D5B9}"/>
              </a:ext>
            </a:extLst>
          </p:cNvPr>
          <p:cNvSpPr>
            <a:spLocks noGrp="1"/>
          </p:cNvSpPr>
          <p:nvPr>
            <p:ph type="title" hasCustomPrompt="1"/>
          </p:nvPr>
        </p:nvSpPr>
        <p:spPr>
          <a:xfrm>
            <a:off x="588885" y="365069"/>
            <a:ext cx="6827916" cy="998440"/>
          </a:xfrm>
          <a:prstGeom prst="rect">
            <a:avLst/>
          </a:prstGeom>
        </p:spPr>
        <p:txBody>
          <a:bodyPr anchor="b"/>
          <a:lstStyle>
            <a:lvl1pPr algn="l">
              <a:defRPr sz="2800" b="1" i="0">
                <a:solidFill>
                  <a:schemeClr val="bg2"/>
                </a:solidFill>
                <a:latin typeface="Encode Sans Normal Black" charset="0"/>
                <a:ea typeface="Encode Sans Normal Black" charset="0"/>
                <a:cs typeface="Encode Sans Normal Black" charset="0"/>
              </a:defRPr>
            </a:lvl1pPr>
          </a:lstStyle>
          <a:p>
            <a:pPr lvl="0"/>
            <a:r>
              <a:rPr lang="en-US" dirty="0"/>
              <a:t>HEADER HERE </a:t>
            </a:r>
          </a:p>
        </p:txBody>
      </p:sp>
      <p:pic>
        <p:nvPicPr>
          <p:cNvPr id="5" name="Picture 4">
            <a:extLst>
              <a:ext uri="{FF2B5EF4-FFF2-40B4-BE49-F238E27FC236}">
                <a16:creationId xmlns:a16="http://schemas.microsoft.com/office/drawing/2014/main" id="{35DFCDA7-C179-B64B-5780-F5C8AB33267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138" y="1437805"/>
            <a:ext cx="1896108" cy="67050"/>
          </a:xfrm>
          <a:prstGeom prst="rect">
            <a:avLst/>
          </a:prstGeom>
        </p:spPr>
      </p:pic>
      <p:sp>
        <p:nvSpPr>
          <p:cNvPr id="10" name="Text Placeholder 9">
            <a:extLst>
              <a:ext uri="{FF2B5EF4-FFF2-40B4-BE49-F238E27FC236}">
                <a16:creationId xmlns:a16="http://schemas.microsoft.com/office/drawing/2014/main" id="{8919D127-8AD2-566D-BEAB-9C4F484FADE5}"/>
              </a:ext>
            </a:extLst>
          </p:cNvPr>
          <p:cNvSpPr>
            <a:spLocks noGrp="1"/>
          </p:cNvSpPr>
          <p:nvPr>
            <p:ph type="body" sz="quarter" idx="11" hasCustomPrompt="1"/>
          </p:nvPr>
        </p:nvSpPr>
        <p:spPr>
          <a:xfrm>
            <a:off x="571501" y="1742737"/>
            <a:ext cx="6845300" cy="4096089"/>
          </a:xfrm>
          <a:prstGeom prst="rect">
            <a:avLst/>
          </a:prstGeom>
        </p:spPr>
        <p:txBody>
          <a:bodyPr/>
          <a:lstStyle>
            <a:lvl1pPr marL="342900" indent="-342900">
              <a:buFont typeface="Arial" panose="020B0604020202020204" pitchFamily="34" charset="0"/>
              <a:buChar char="•"/>
              <a:defRPr sz="1800" b="0" i="0" baseline="0">
                <a:solidFill>
                  <a:schemeClr val="bg1"/>
                </a:solidFill>
                <a:latin typeface="Open Sans"/>
                <a:cs typeface="Open Sans"/>
              </a:defRPr>
            </a:lvl1pPr>
            <a:lvl2pPr marL="742950" indent="-285750">
              <a:buFont typeface="Arial" panose="020B0604020202020204" pitchFamily="34" charset="0"/>
              <a:buChar char="˃"/>
              <a:defRPr sz="1800" b="0" i="0" baseline="0">
                <a:solidFill>
                  <a:schemeClr val="bg2"/>
                </a:solidFill>
                <a:latin typeface="Open Sans"/>
                <a:cs typeface="Open Sans"/>
              </a:defRPr>
            </a:lvl2pPr>
            <a:lvl3pPr marL="1143000" indent="-228600">
              <a:buSzPct val="100000"/>
              <a:buFont typeface="Encode Sans Normal Black"/>
              <a:buChar char="&gt;"/>
              <a:defRPr sz="1800" b="0" i="0" baseline="0">
                <a:solidFill>
                  <a:schemeClr val="bg2"/>
                </a:solidFill>
                <a:latin typeface="Open Sans"/>
                <a:cs typeface="Open Sans"/>
              </a:defRPr>
            </a:lvl3pPr>
            <a:lvl4pPr marL="1600200" indent="-228600">
              <a:buFont typeface="Arial" panose="020B0604020202020204" pitchFamily="34" charset="0"/>
              <a:buChar char="˃"/>
              <a:defRPr sz="1800" b="0" i="0" baseline="0">
                <a:solidFill>
                  <a:schemeClr val="bg2"/>
                </a:solidFill>
                <a:latin typeface="Open Sans"/>
                <a:cs typeface="Open Sans"/>
              </a:defRPr>
            </a:lvl4pPr>
            <a:lvl5pPr marL="2057400" indent="-228600">
              <a:buFont typeface="Encode Sans Normal Black"/>
              <a:buChar char="&gt;"/>
              <a:defRPr sz="1800" b="0" i="0" baseline="0">
                <a:solidFill>
                  <a:schemeClr val="bg2"/>
                </a:solidFill>
                <a:latin typeface="Open Sans"/>
                <a:cs typeface="Open Sans"/>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8">
            <a:extLst>
              <a:ext uri="{FF2B5EF4-FFF2-40B4-BE49-F238E27FC236}">
                <a16:creationId xmlns:a16="http://schemas.microsoft.com/office/drawing/2014/main" id="{19837467-A856-43BA-265C-1DDF774D2F8C}"/>
              </a:ext>
            </a:extLst>
          </p:cNvPr>
          <p:cNvSpPr>
            <a:spLocks noGrp="1"/>
          </p:cNvSpPr>
          <p:nvPr>
            <p:ph type="pic" sz="quarter" idx="13" hasCustomPrompt="1"/>
          </p:nvPr>
        </p:nvSpPr>
        <p:spPr>
          <a:xfrm>
            <a:off x="8064499" y="0"/>
            <a:ext cx="4127500" cy="6038850"/>
          </a:xfrm>
          <a:prstGeom prst="rect">
            <a:avLst/>
          </a:prstGeom>
          <a:solidFill>
            <a:schemeClr val="accent4">
              <a:lumMod val="40000"/>
              <a:lumOff val="60000"/>
            </a:schemeClr>
          </a:solidFill>
        </p:spPr>
        <p:txBody>
          <a:bodyPr/>
          <a:lstStyle>
            <a:lvl1pPr>
              <a:defRPr>
                <a:solidFill>
                  <a:schemeClr val="bg1"/>
                </a:solidFill>
              </a:defRPr>
            </a:lvl1pPr>
          </a:lstStyle>
          <a:p>
            <a:r>
              <a:rPr lang="en-US" dirty="0"/>
              <a:t>Place image here and add alt text under Review &gt; Check Accessibility &gt; Alt Text</a:t>
            </a:r>
          </a:p>
        </p:txBody>
      </p:sp>
      <p:sp>
        <p:nvSpPr>
          <p:cNvPr id="2" name="Rectangle 1">
            <a:extLst>
              <a:ext uri="{FF2B5EF4-FFF2-40B4-BE49-F238E27FC236}">
                <a16:creationId xmlns:a16="http://schemas.microsoft.com/office/drawing/2014/main" id="{FF8FF96B-A762-DCF5-EED0-3B9358CC6225}"/>
              </a:ext>
              <a:ext uri="{C183D7F6-B498-43B3-948B-1728B52AA6E4}">
                <adec:decorative xmlns:adec="http://schemas.microsoft.com/office/drawing/2017/decorative" val="1"/>
              </a:ext>
            </a:extLst>
          </p:cNvPr>
          <p:cNvSpPr/>
          <p:nvPr userDrawn="1"/>
        </p:nvSpPr>
        <p:spPr>
          <a:xfrm>
            <a:off x="1" y="6038850"/>
            <a:ext cx="12192001" cy="819150"/>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a:p>
        </p:txBody>
      </p:sp>
      <p:pic>
        <p:nvPicPr>
          <p:cNvPr id="14" name="Graphic 13">
            <a:extLst>
              <a:ext uri="{FF2B5EF4-FFF2-40B4-BE49-F238E27FC236}">
                <a16:creationId xmlns:a16="http://schemas.microsoft.com/office/drawing/2014/main" id="{E978A495-A28B-A29C-524C-E0C769C7E1F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33556" y="6242482"/>
            <a:ext cx="858445" cy="435184"/>
          </a:xfrm>
          <a:prstGeom prst="rect">
            <a:avLst/>
          </a:prstGeom>
        </p:spPr>
      </p:pic>
    </p:spTree>
    <p:extLst>
      <p:ext uri="{BB962C8B-B14F-4D97-AF65-F5344CB8AC3E}">
        <p14:creationId xmlns:p14="http://schemas.microsoft.com/office/powerpoint/2010/main" val="107354014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Graphic">
    <p:bg>
      <p:bgPr>
        <a:solidFill>
          <a:schemeClr val="tx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E45275E-83DD-502B-A1B6-F8E351E6D696}"/>
              </a:ext>
            </a:extLst>
          </p:cNvPr>
          <p:cNvSpPr>
            <a:spLocks noGrp="1"/>
          </p:cNvSpPr>
          <p:nvPr>
            <p:ph type="title" hasCustomPrompt="1"/>
          </p:nvPr>
        </p:nvSpPr>
        <p:spPr>
          <a:xfrm>
            <a:off x="588885" y="365069"/>
            <a:ext cx="10841116" cy="998440"/>
          </a:xfrm>
          <a:prstGeom prst="rect">
            <a:avLst/>
          </a:prstGeom>
        </p:spPr>
        <p:txBody>
          <a:bodyPr anchor="b"/>
          <a:lstStyle>
            <a:lvl1pPr algn="l">
              <a:defRPr sz="2800" b="1" i="0">
                <a:solidFill>
                  <a:schemeClr val="bg2"/>
                </a:solidFill>
                <a:latin typeface="Encode Sans Normal Black" charset="0"/>
                <a:ea typeface="Encode Sans Normal Black" charset="0"/>
                <a:cs typeface="Encode Sans Normal Black" charset="0"/>
              </a:defRPr>
            </a:lvl1pPr>
          </a:lstStyle>
          <a:p>
            <a:pPr lvl="0"/>
            <a:r>
              <a:rPr lang="en-US" dirty="0"/>
              <a:t>HEADER HERE </a:t>
            </a:r>
          </a:p>
        </p:txBody>
      </p:sp>
      <p:pic>
        <p:nvPicPr>
          <p:cNvPr id="10" name="Picture 9">
            <a:extLst>
              <a:ext uri="{FF2B5EF4-FFF2-40B4-BE49-F238E27FC236}">
                <a16:creationId xmlns:a16="http://schemas.microsoft.com/office/drawing/2014/main" id="{26CF2052-6D5F-06DE-6709-A81936378C5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9138" y="1437805"/>
            <a:ext cx="1896108" cy="67050"/>
          </a:xfrm>
          <a:prstGeom prst="rect">
            <a:avLst/>
          </a:prstGeom>
        </p:spPr>
      </p:pic>
      <p:sp>
        <p:nvSpPr>
          <p:cNvPr id="11" name="Content Placeholder 10">
            <a:extLst>
              <a:ext uri="{FF2B5EF4-FFF2-40B4-BE49-F238E27FC236}">
                <a16:creationId xmlns:a16="http://schemas.microsoft.com/office/drawing/2014/main" id="{1BE9221D-B410-ECB7-2D3F-C65A453F668E}"/>
              </a:ext>
            </a:extLst>
          </p:cNvPr>
          <p:cNvSpPr>
            <a:spLocks noGrp="1"/>
          </p:cNvSpPr>
          <p:nvPr>
            <p:ph sz="quarter" idx="14" hasCustomPrompt="1"/>
          </p:nvPr>
        </p:nvSpPr>
        <p:spPr>
          <a:xfrm>
            <a:off x="719138" y="1734740"/>
            <a:ext cx="10710863" cy="3808337"/>
          </a:xfrm>
          <a:prstGeom prst="rect">
            <a:avLst/>
          </a:prstGeom>
        </p:spPr>
        <p:txBody>
          <a:bodyPr/>
          <a:lstStyle>
            <a:lvl1pPr marL="0" indent="0">
              <a:buNone/>
              <a:defRPr sz="1800">
                <a:solidFill>
                  <a:schemeClr val="bg1"/>
                </a:solidFill>
              </a:defRPr>
            </a:lvl1pPr>
            <a:lvl2pPr marL="457200" indent="0">
              <a:buNone/>
              <a:defRPr sz="1800">
                <a:solidFill>
                  <a:schemeClr val="tx2"/>
                </a:solidFill>
              </a:defRPr>
            </a:lvl2pPr>
            <a:lvl3pPr marL="914400" indent="0">
              <a:buNone/>
              <a:defRPr sz="1800">
                <a:solidFill>
                  <a:schemeClr val="tx2"/>
                </a:solidFill>
              </a:defRPr>
            </a:lvl3pPr>
            <a:lvl4pPr marL="1371600" indent="0">
              <a:buNone/>
              <a:defRPr sz="1800">
                <a:solidFill>
                  <a:schemeClr val="tx2"/>
                </a:solidFill>
              </a:defRPr>
            </a:lvl4pPr>
            <a:lvl5pPr marL="1828800" indent="0">
              <a:buNone/>
              <a:defRPr sz="1800">
                <a:solidFill>
                  <a:schemeClr val="tx2"/>
                </a:solidFill>
              </a:defRPr>
            </a:lvl5pPr>
          </a:lstStyle>
          <a:p>
            <a:pPr lvl="0"/>
            <a:r>
              <a:rPr lang="en-US" dirty="0"/>
              <a:t>Replace this with your image or chart</a:t>
            </a:r>
          </a:p>
        </p:txBody>
      </p:sp>
      <p:sp>
        <p:nvSpPr>
          <p:cNvPr id="7" name="Text Placeholder 9">
            <a:extLst>
              <a:ext uri="{FF2B5EF4-FFF2-40B4-BE49-F238E27FC236}">
                <a16:creationId xmlns:a16="http://schemas.microsoft.com/office/drawing/2014/main" id="{FDEEB5EE-C364-610D-B110-75867A265253}"/>
              </a:ext>
            </a:extLst>
          </p:cNvPr>
          <p:cNvSpPr>
            <a:spLocks noGrp="1"/>
          </p:cNvSpPr>
          <p:nvPr>
            <p:ph type="body" sz="quarter" idx="13" hasCustomPrompt="1"/>
          </p:nvPr>
        </p:nvSpPr>
        <p:spPr>
          <a:xfrm>
            <a:off x="719138" y="5658983"/>
            <a:ext cx="10710863" cy="266700"/>
          </a:xfrm>
          <a:prstGeom prst="rect">
            <a:avLst/>
          </a:prstGeom>
        </p:spPr>
        <p:txBody>
          <a:bodyPr/>
          <a:lstStyle>
            <a:lvl1pPr marL="0" indent="0">
              <a:buFont typeface="Arial" panose="020B0604020202020204" pitchFamily="34" charset="0"/>
              <a:buNone/>
              <a:defRPr sz="1400" b="0" i="0" baseline="0">
                <a:solidFill>
                  <a:schemeClr val="bg1">
                    <a:lumMod val="65000"/>
                    <a:lumOff val="35000"/>
                  </a:schemeClr>
                </a:solidFill>
                <a:latin typeface="Open Sans"/>
                <a:cs typeface="Open Sans"/>
              </a:defRPr>
            </a:lvl1pPr>
            <a:lvl2pPr marL="457200" indent="0">
              <a:buFont typeface="Arial" panose="020B0604020202020204" pitchFamily="34" charset="0"/>
              <a:buNone/>
              <a:defRPr sz="1800" b="0" i="0" baseline="0">
                <a:solidFill>
                  <a:schemeClr val="tx1"/>
                </a:solidFill>
                <a:latin typeface="Open Sans"/>
                <a:cs typeface="Open Sans"/>
              </a:defRPr>
            </a:lvl2pPr>
            <a:lvl3pPr marL="914400" indent="0">
              <a:buSzPct val="100000"/>
              <a:buFont typeface="Encode Sans Normal Black"/>
              <a:buNone/>
              <a:defRPr sz="1800" b="0" i="0" baseline="0">
                <a:solidFill>
                  <a:schemeClr val="tx1"/>
                </a:solidFill>
                <a:latin typeface="Open Sans"/>
                <a:cs typeface="Open Sans"/>
              </a:defRPr>
            </a:lvl3pPr>
            <a:lvl4pPr marL="1371600" indent="0">
              <a:buFont typeface="Arial" panose="020B0604020202020204" pitchFamily="34" charset="0"/>
              <a:buNone/>
              <a:defRPr sz="1800" b="0" i="0" baseline="0">
                <a:solidFill>
                  <a:schemeClr val="tx1"/>
                </a:solidFill>
                <a:latin typeface="Open Sans"/>
                <a:cs typeface="Open Sans"/>
              </a:defRPr>
            </a:lvl4pPr>
            <a:lvl5pPr marL="1828800" indent="0">
              <a:buFont typeface="Encode Sans Normal Black"/>
              <a:buNone/>
              <a:defRPr sz="1800" b="0" i="0" baseline="0">
                <a:solidFill>
                  <a:schemeClr val="tx1"/>
                </a:solidFill>
                <a:latin typeface="Open Sans"/>
                <a:cs typeface="Open Sans"/>
              </a:defRPr>
            </a:lvl5pPr>
          </a:lstStyle>
          <a:p>
            <a:pPr lvl="0"/>
            <a:r>
              <a:rPr lang="en-US" dirty="0"/>
              <a:t>Caption</a:t>
            </a:r>
          </a:p>
        </p:txBody>
      </p:sp>
      <p:sp>
        <p:nvSpPr>
          <p:cNvPr id="2" name="Rectangle 1">
            <a:extLst>
              <a:ext uri="{FF2B5EF4-FFF2-40B4-BE49-F238E27FC236}">
                <a16:creationId xmlns:a16="http://schemas.microsoft.com/office/drawing/2014/main" id="{E252A790-CF8B-B900-5138-7F7D00885E3D}"/>
              </a:ext>
              <a:ext uri="{C183D7F6-B498-43B3-948B-1728B52AA6E4}">
                <adec:decorative xmlns:adec="http://schemas.microsoft.com/office/drawing/2017/decorative" val="1"/>
              </a:ext>
            </a:extLst>
          </p:cNvPr>
          <p:cNvSpPr/>
          <p:nvPr userDrawn="1"/>
        </p:nvSpPr>
        <p:spPr>
          <a:xfrm>
            <a:off x="1" y="6038850"/>
            <a:ext cx="12192001" cy="819150"/>
          </a:xfrm>
          <a:prstGeom prst="rect">
            <a:avLst/>
          </a:prstGeom>
          <a:solidFill>
            <a:schemeClr val="bg2"/>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1800"/>
          </a:p>
        </p:txBody>
      </p:sp>
      <p:pic>
        <p:nvPicPr>
          <p:cNvPr id="13" name="Graphic 12">
            <a:extLst>
              <a:ext uri="{FF2B5EF4-FFF2-40B4-BE49-F238E27FC236}">
                <a16:creationId xmlns:a16="http://schemas.microsoft.com/office/drawing/2014/main" id="{1CAAEE94-0823-53BA-BA18-54231E943F6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33556" y="6242482"/>
            <a:ext cx="858445" cy="435184"/>
          </a:xfrm>
          <a:prstGeom prst="rect">
            <a:avLst/>
          </a:prstGeom>
        </p:spPr>
      </p:pic>
    </p:spTree>
    <p:extLst>
      <p:ext uri="{BB962C8B-B14F-4D97-AF65-F5344CB8AC3E}">
        <p14:creationId xmlns:p14="http://schemas.microsoft.com/office/powerpoint/2010/main" val="3863546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52895" y="1804415"/>
            <a:ext cx="6477000" cy="926593"/>
          </a:xfrm>
        </p:spPr>
        <p:txBody>
          <a:bodyPr lIns="0" tIns="0" rIns="0" bIns="0" anchor="b">
            <a:normAutofit/>
          </a:bodyPr>
          <a:lstStyle>
            <a:lvl1pPr algn="l">
              <a:defRPr sz="3600">
                <a:solidFill>
                  <a:schemeClr val="accent1"/>
                </a:solidFill>
                <a:latin typeface="+mj-lt"/>
              </a:defRPr>
            </a:lvl1pPr>
          </a:lstStyle>
          <a:p>
            <a:r>
              <a:rPr lang="en-US" dirty="0"/>
              <a:t>Click to add title</a:t>
            </a:r>
          </a:p>
        </p:txBody>
      </p:sp>
      <p:sp>
        <p:nvSpPr>
          <p:cNvPr id="3" name="Subtitle 2"/>
          <p:cNvSpPr>
            <a:spLocks noGrp="1"/>
          </p:cNvSpPr>
          <p:nvPr>
            <p:ph type="subTitle" idx="1" hasCustomPrompt="1"/>
          </p:nvPr>
        </p:nvSpPr>
        <p:spPr>
          <a:xfrm>
            <a:off x="352895" y="3718560"/>
            <a:ext cx="5268686" cy="552733"/>
          </a:xfrm>
          <a:prstGeom prst="rect">
            <a:avLst/>
          </a:prstGeom>
        </p:spPr>
        <p:txBody>
          <a:bodyPr lIns="0" tIns="0" rIns="0" bIns="0" anchor="b">
            <a:noAutofit/>
          </a:bodyPr>
          <a:lstStyle>
            <a:lvl1pPr marL="0" indent="0" algn="l">
              <a:buNone/>
              <a:defRPr sz="2000" b="0" spc="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presenter or author names</a:t>
            </a:r>
          </a:p>
        </p:txBody>
      </p:sp>
      <p:sp>
        <p:nvSpPr>
          <p:cNvPr id="27" name="Text Placeholder 26">
            <a:extLst>
              <a:ext uri="{FF2B5EF4-FFF2-40B4-BE49-F238E27FC236}">
                <a16:creationId xmlns:a16="http://schemas.microsoft.com/office/drawing/2014/main" id="{62ED528D-5375-6147-9677-05F4F59A3A33}"/>
              </a:ext>
            </a:extLst>
          </p:cNvPr>
          <p:cNvSpPr>
            <a:spLocks noGrp="1"/>
          </p:cNvSpPr>
          <p:nvPr>
            <p:ph type="body" sz="quarter" idx="10" hasCustomPrompt="1"/>
          </p:nvPr>
        </p:nvSpPr>
        <p:spPr>
          <a:xfrm>
            <a:off x="352895" y="2790226"/>
            <a:ext cx="6014120" cy="548968"/>
          </a:xfrm>
          <a:prstGeom prst="rect">
            <a:avLst/>
          </a:prstGeom>
        </p:spPr>
        <p:txBody>
          <a:bodyPr lIns="0" tIns="0" rIns="0" bIns="0">
            <a:normAutofit/>
          </a:bodyPr>
          <a:lstStyle>
            <a:lvl1pPr marL="0" indent="0">
              <a:buNone/>
              <a:defRPr sz="2400" b="0" i="1">
                <a:solidFill>
                  <a:schemeClr val="tx1"/>
                </a:solidFill>
                <a:latin typeface="+mj-lt"/>
              </a:defRPr>
            </a:lvl1pPr>
          </a:lstStyle>
          <a:p>
            <a:pPr lvl="0"/>
            <a:r>
              <a:rPr lang="en-US" dirty="0"/>
              <a:t>Click to add subtitle</a:t>
            </a:r>
          </a:p>
        </p:txBody>
      </p:sp>
      <p:pic>
        <p:nvPicPr>
          <p:cNvPr id="15" name="Picture 14">
            <a:extLst>
              <a:ext uri="{FF2B5EF4-FFF2-40B4-BE49-F238E27FC236}">
                <a16:creationId xmlns:a16="http://schemas.microsoft.com/office/drawing/2014/main" id="{4503A6FD-C173-A64C-B254-829092777B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6" name="TextBox 15">
            <a:extLst>
              <a:ext uri="{FF2B5EF4-FFF2-40B4-BE49-F238E27FC236}">
                <a16:creationId xmlns:a16="http://schemas.microsoft.com/office/drawing/2014/main" id="{AC12122B-590E-9045-872C-38970E3FF20E}"/>
              </a:ext>
            </a:extLst>
          </p:cNvPr>
          <p:cNvSpPr txBox="1"/>
          <p:nvPr/>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5" name="Content Placeholder 12">
            <a:extLst>
              <a:ext uri="{FF2B5EF4-FFF2-40B4-BE49-F238E27FC236}">
                <a16:creationId xmlns:a16="http://schemas.microsoft.com/office/drawing/2014/main" id="{9E46B321-F521-14A6-E951-95E996DCCC49}"/>
              </a:ext>
            </a:extLst>
          </p:cNvPr>
          <p:cNvSpPr>
            <a:spLocks noGrp="1"/>
          </p:cNvSpPr>
          <p:nvPr>
            <p:ph sz="quarter" idx="29" hasCustomPrompt="1"/>
          </p:nvPr>
        </p:nvSpPr>
        <p:spPr>
          <a:xfrm>
            <a:off x="8878824" y="6540370"/>
            <a:ext cx="2820445" cy="174373"/>
          </a:xfrm>
        </p:spPr>
        <p:txBody>
          <a:bodyPr lIns="0" rIns="0">
            <a:noAutofit/>
          </a:bodyPr>
          <a:lstStyle>
            <a:lvl1pPr marL="0" indent="0" algn="r">
              <a:buFontTx/>
              <a:buNone/>
              <a:defRPr lang="en-US" sz="800" b="1" i="0" kern="1200" spc="300" baseline="0" dirty="0" smtClean="0">
                <a:solidFill>
                  <a:schemeClr val="bg1"/>
                </a:solidFill>
                <a:latin typeface="+mn-lt"/>
                <a:ea typeface="Open Sans SemiBold" panose="020B0606030504020204" pitchFamily="34" charset="0"/>
                <a:cs typeface="Open Sans SemiBold" panose="020B0606030504020204" pitchFamily="34" charset="0"/>
              </a:defRPr>
            </a:lvl1pPr>
          </a:lstStyle>
          <a:p>
            <a:pPr lvl="0"/>
            <a:r>
              <a:rPr lang="en-US" dirty="0"/>
              <a:t>CLICK TO ADD SAND XXXX-XXXX P</a:t>
            </a:r>
          </a:p>
        </p:txBody>
      </p:sp>
      <p:sp>
        <p:nvSpPr>
          <p:cNvPr id="6" name="TextBox 5">
            <a:extLst>
              <a:ext uri="{FF2B5EF4-FFF2-40B4-BE49-F238E27FC236}">
                <a16:creationId xmlns:a16="http://schemas.microsoft.com/office/drawing/2014/main" id="{604D3931-9672-6FB0-B5BB-E89583E1B803}"/>
              </a:ext>
            </a:extLst>
          </p:cNvPr>
          <p:cNvSpPr txBox="1"/>
          <p:nvPr/>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kern="1200" dirty="0">
                <a:solidFill>
                  <a:schemeClr val="tx1"/>
                </a:solidFill>
                <a:effectLst/>
                <a:latin typeface="Open Sans" panose="020B0606030504020204" pitchFamily="34" charset="0"/>
                <a:ea typeface="+mn-ea"/>
                <a:cs typeface="+mn-cs"/>
              </a:rPr>
              <a:t>Sandia National Laboratories is a </a:t>
            </a:r>
            <a:r>
              <a:rPr lang="en-US" sz="650" b="0" i="0" kern="1200" dirty="0" err="1">
                <a:solidFill>
                  <a:schemeClr val="tx1"/>
                </a:solidFill>
                <a:effectLst/>
                <a:latin typeface="Open Sans" panose="020B0606030504020204" pitchFamily="34" charset="0"/>
                <a:ea typeface="+mn-ea"/>
                <a:cs typeface="+mn-cs"/>
              </a:rPr>
              <a:t>multimission</a:t>
            </a:r>
            <a:r>
              <a:rPr lang="en-US" sz="650" b="0" i="0" kern="1200" dirty="0">
                <a:solidFill>
                  <a:schemeClr val="tx1"/>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tx1"/>
              </a:solidFill>
              <a:latin typeface="Open Sans" panose="020B0606030504020204" pitchFamily="34" charset="0"/>
            </a:endParaRPr>
          </a:p>
        </p:txBody>
      </p:sp>
      <p:pic>
        <p:nvPicPr>
          <p:cNvPr id="7" name="Picture 6">
            <a:extLst>
              <a:ext uri="{FF2B5EF4-FFF2-40B4-BE49-F238E27FC236}">
                <a16:creationId xmlns:a16="http://schemas.microsoft.com/office/drawing/2014/main" id="{0A0AE077-678A-92E6-6FCF-495EE5185938}"/>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8" name="Picture 7">
            <a:extLst>
              <a:ext uri="{FF2B5EF4-FFF2-40B4-BE49-F238E27FC236}">
                <a16:creationId xmlns:a16="http://schemas.microsoft.com/office/drawing/2014/main" id="{1242D4F8-A71D-6829-77CA-B4326EA3C4E2}"/>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8" name="Text Placeholder 7">
            <a:extLst>
              <a:ext uri="{FF2B5EF4-FFF2-40B4-BE49-F238E27FC236}">
                <a16:creationId xmlns:a16="http://schemas.microsoft.com/office/drawing/2014/main" id="{1E759E8D-369C-956A-8160-6D9E9C7E1F6B}"/>
              </a:ext>
            </a:extLst>
          </p:cNvPr>
          <p:cNvSpPr>
            <a:spLocks noGrp="1"/>
          </p:cNvSpPr>
          <p:nvPr>
            <p:ph type="body" sz="quarter" idx="26" hasCustomPrompt="1"/>
          </p:nvPr>
        </p:nvSpPr>
        <p:spPr>
          <a:xfrm>
            <a:off x="352895" y="4393310"/>
            <a:ext cx="4819650" cy="446913"/>
          </a:xfrm>
        </p:spPr>
        <p:txBody>
          <a:bodyPr lIns="0" rIns="0">
            <a:normAutofit/>
          </a:bodyPr>
          <a:lstStyle>
            <a:lvl1pPr marL="11113" indent="0">
              <a:buFontTx/>
              <a:buNone/>
              <a:tabLst/>
              <a:defRPr sz="1400" b="0" i="1">
                <a:solidFill>
                  <a:schemeClr val="tx1"/>
                </a:solidFill>
                <a:latin typeface="+mn-lt"/>
              </a:defRPr>
            </a:lvl1pPr>
          </a:lstStyle>
          <a:p>
            <a:pPr lvl="0"/>
            <a:r>
              <a:rPr lang="en-US" dirty="0"/>
              <a:t>Click to edit program/organization name</a:t>
            </a:r>
          </a:p>
        </p:txBody>
      </p:sp>
      <p:sp>
        <p:nvSpPr>
          <p:cNvPr id="4" name="Text Placeholder 4">
            <a:extLst>
              <a:ext uri="{FF2B5EF4-FFF2-40B4-BE49-F238E27FC236}">
                <a16:creationId xmlns:a16="http://schemas.microsoft.com/office/drawing/2014/main" id="{05E1BDC2-9B14-F40F-94CC-BC96CE5E5611}"/>
              </a:ext>
            </a:extLst>
          </p:cNvPr>
          <p:cNvSpPr>
            <a:spLocks noGrp="1"/>
          </p:cNvSpPr>
          <p:nvPr>
            <p:ph type="body" sz="quarter" idx="31" hasCustomPrompt="1"/>
          </p:nvPr>
        </p:nvSpPr>
        <p:spPr>
          <a:xfrm>
            <a:off x="352895" y="4888992"/>
            <a:ext cx="4452257" cy="474944"/>
          </a:xfrm>
          <a:prstGeom prst="rect">
            <a:avLst/>
          </a:prstGeom>
        </p:spPr>
        <p:txBody>
          <a:bodyPr lIns="0" tIns="0" rIns="0" bIns="0" anchor="ctr">
            <a:normAutofit/>
          </a:bodyPr>
          <a:lstStyle>
            <a:lvl1pPr marL="0" indent="0">
              <a:lnSpc>
                <a:spcPct val="100000"/>
              </a:lnSpc>
              <a:buFontTx/>
              <a:buNone/>
              <a:defRPr sz="1100" b="0" i="0" spc="50" baseline="0">
                <a:solidFill>
                  <a:schemeClr val="tx1"/>
                </a:solidFill>
                <a:latin typeface="+mn-lt"/>
                <a:ea typeface="Open Sans SemiBold" panose="020B0606030504020204" pitchFamily="34" charset="0"/>
                <a:cs typeface="Open Sans SemiBold" panose="020B0606030504020204" pitchFamily="34" charset="0"/>
              </a:defRPr>
            </a:lvl1pPr>
          </a:lstStyle>
          <a:p>
            <a:pPr lvl="0"/>
            <a:r>
              <a:rPr lang="en-US" dirty="0"/>
              <a:t>Click to add date, location or additional content</a:t>
            </a:r>
          </a:p>
        </p:txBody>
      </p:sp>
      <p:pic>
        <p:nvPicPr>
          <p:cNvPr id="9" name="Picture 8">
            <a:extLst>
              <a:ext uri="{FF2B5EF4-FFF2-40B4-BE49-F238E27FC236}">
                <a16:creationId xmlns:a16="http://schemas.microsoft.com/office/drawing/2014/main" id="{3297AEFF-2856-3FE4-545F-3343807312B3}"/>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t="-4288" r="-3731"/>
          <a:stretch/>
        </p:blipFill>
        <p:spPr>
          <a:xfrm>
            <a:off x="345400" y="279742"/>
            <a:ext cx="1329210" cy="514736"/>
          </a:xfrm>
          <a:prstGeom prst="rect">
            <a:avLst/>
          </a:prstGeom>
        </p:spPr>
      </p:pic>
      <p:sp>
        <p:nvSpPr>
          <p:cNvPr id="10" name="TextBox 9">
            <a:extLst>
              <a:ext uri="{FF2B5EF4-FFF2-40B4-BE49-F238E27FC236}">
                <a16:creationId xmlns:a16="http://schemas.microsoft.com/office/drawing/2014/main" id="{290DC417-E8B8-286D-9BB6-443663A01AFA}"/>
              </a:ext>
            </a:extLst>
          </p:cNvPr>
          <p:cNvSpPr txBox="1"/>
          <p:nvPr userDrawn="1"/>
        </p:nvSpPr>
        <p:spPr>
          <a:xfrm>
            <a:off x="352895" y="924827"/>
            <a:ext cx="4504759" cy="307777"/>
          </a:xfrm>
          <a:prstGeom prst="rect">
            <a:avLst/>
          </a:prstGeom>
          <a:noFill/>
        </p:spPr>
        <p:txBody>
          <a:bodyPr wrap="none" lIns="0" tIns="0" rIns="0" bIns="0" rtlCol="0">
            <a:noAutofit/>
          </a:bodyPr>
          <a:lstStyle/>
          <a:p>
            <a:r>
              <a:rPr lang="en-US" sz="1200" i="1" spc="150" baseline="0" dirty="0">
                <a:solidFill>
                  <a:schemeClr val="tx1"/>
                </a:solidFill>
                <a:latin typeface="+mj-lt"/>
              </a:rPr>
              <a:t>Exceptional service in the national interest</a:t>
            </a:r>
          </a:p>
        </p:txBody>
      </p:sp>
      <p:sp>
        <p:nvSpPr>
          <p:cNvPr id="11" name="TextBox 10">
            <a:extLst>
              <a:ext uri="{FF2B5EF4-FFF2-40B4-BE49-F238E27FC236}">
                <a16:creationId xmlns:a16="http://schemas.microsoft.com/office/drawing/2014/main" id="{8F329887-7359-65E1-87D8-25FB87ECBF43}"/>
              </a:ext>
            </a:extLst>
          </p:cNvPr>
          <p:cNvSpPr txBox="1"/>
          <p:nvPr userDrawn="1"/>
        </p:nvSpPr>
        <p:spPr>
          <a:xfrm>
            <a:off x="7647627" y="5970071"/>
            <a:ext cx="4051642" cy="391517"/>
          </a:xfrm>
          <a:prstGeom prst="rect">
            <a:avLst/>
          </a:prstGeom>
          <a:noFill/>
        </p:spPr>
        <p:txBody>
          <a:bodyPr wrap="square" lIns="0" tIns="0" rIns="0" bIns="0" rtlCol="0">
            <a:noAutofit/>
          </a:bodyPr>
          <a:lstStyle/>
          <a:p>
            <a:pPr algn="r">
              <a:lnSpc>
                <a:spcPct val="110000"/>
              </a:lnSpc>
            </a:pPr>
            <a:r>
              <a:rPr lang="en-US" sz="650" b="0" i="0" kern="1200" dirty="0">
                <a:solidFill>
                  <a:schemeClr val="tx1"/>
                </a:solidFill>
                <a:effectLst/>
                <a:latin typeface="Open Sans" panose="020B0606030504020204" pitchFamily="34" charset="0"/>
                <a:ea typeface="+mn-ea"/>
                <a:cs typeface="+mn-cs"/>
              </a:rPr>
              <a:t>Sandia National Laboratories is a </a:t>
            </a:r>
            <a:r>
              <a:rPr lang="en-US" sz="650" b="0" i="0" kern="1200" dirty="0" err="1">
                <a:solidFill>
                  <a:schemeClr val="tx1"/>
                </a:solidFill>
                <a:effectLst/>
                <a:latin typeface="Open Sans" panose="020B0606030504020204" pitchFamily="34" charset="0"/>
                <a:ea typeface="+mn-ea"/>
                <a:cs typeface="+mn-cs"/>
              </a:rPr>
              <a:t>multimission</a:t>
            </a:r>
            <a:r>
              <a:rPr lang="en-US" sz="650" b="0" i="0" kern="1200" dirty="0">
                <a:solidFill>
                  <a:schemeClr val="tx1"/>
                </a:solidFill>
                <a:effectLst/>
                <a:latin typeface="Open Sans" panose="020B0606030504020204" pitchFamily="34" charset="0"/>
                <a:ea typeface="+mn-ea"/>
                <a:cs typeface="+mn-cs"/>
              </a:rPr>
              <a:t> laboratory managed and operated by National Technology and Engineering Solutions of Sandia LLC, a wholly owned subsidiary of Honeywell International Inc. for the U.S. Department of Energy’s National Nuclear Security Administration under contract DE-NA0003525.</a:t>
            </a:r>
            <a:endParaRPr lang="en-US" sz="650" b="0" i="0" dirty="0">
              <a:solidFill>
                <a:schemeClr val="tx1"/>
              </a:solidFill>
              <a:latin typeface="Open Sans" panose="020B0606030504020204" pitchFamily="34" charset="0"/>
            </a:endParaRPr>
          </a:p>
        </p:txBody>
      </p:sp>
      <p:pic>
        <p:nvPicPr>
          <p:cNvPr id="12" name="Picture 11">
            <a:extLst>
              <a:ext uri="{FF2B5EF4-FFF2-40B4-BE49-F238E27FC236}">
                <a16:creationId xmlns:a16="http://schemas.microsoft.com/office/drawing/2014/main" id="{4C815296-DB72-5CF9-C074-E3EFBFC131B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10007600" y="5681777"/>
            <a:ext cx="861218" cy="209688"/>
          </a:xfrm>
          <a:prstGeom prst="rect">
            <a:avLst/>
          </a:prstGeom>
        </p:spPr>
      </p:pic>
      <p:pic>
        <p:nvPicPr>
          <p:cNvPr id="13" name="Picture 12">
            <a:extLst>
              <a:ext uri="{FF2B5EF4-FFF2-40B4-BE49-F238E27FC236}">
                <a16:creationId xmlns:a16="http://schemas.microsoft.com/office/drawing/2014/main" id="{A11EB052-AC4E-78FB-DF03-92CD6D784729}"/>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11041002" y="5700166"/>
            <a:ext cx="658267" cy="191198"/>
          </a:xfrm>
          <a:prstGeom prst="rect">
            <a:avLst/>
          </a:prstGeom>
        </p:spPr>
      </p:pic>
      <p:sp>
        <p:nvSpPr>
          <p:cNvPr id="17" name="Picture Placeholder 16">
            <a:extLst>
              <a:ext uri="{FF2B5EF4-FFF2-40B4-BE49-F238E27FC236}">
                <a16:creationId xmlns:a16="http://schemas.microsoft.com/office/drawing/2014/main" id="{5D8068C1-323F-572A-96F9-3C07CF172E93}"/>
              </a:ext>
            </a:extLst>
          </p:cNvPr>
          <p:cNvSpPr>
            <a:spLocks noGrp="1"/>
          </p:cNvSpPr>
          <p:nvPr>
            <p:ph type="pic" sz="quarter" idx="32" hasCustomPrompt="1"/>
          </p:nvPr>
        </p:nvSpPr>
        <p:spPr>
          <a:xfrm>
            <a:off x="7677150" y="1"/>
            <a:ext cx="3467099" cy="1676400"/>
          </a:xfrm>
          <a:prstGeom prst="parallelogram">
            <a:avLst>
              <a:gd name="adj" fmla="val 73223"/>
            </a:avLst>
          </a:prstGeom>
          <a:noFill/>
          <a:ln>
            <a:noFill/>
          </a:ln>
        </p:spPr>
        <p:txBody>
          <a:bodyPr anchor="t">
            <a:normAutofit/>
          </a:bodyPr>
          <a:lstStyle>
            <a:lvl1pPr marL="0" indent="0" algn="ctr">
              <a:buNone/>
              <a:defRPr sz="1800"/>
            </a:lvl1pPr>
          </a:lstStyle>
          <a:p>
            <a:r>
              <a:rPr lang="en-US" dirty="0"/>
              <a:t>Add image</a:t>
            </a:r>
          </a:p>
        </p:txBody>
      </p:sp>
      <p:sp>
        <p:nvSpPr>
          <p:cNvPr id="19" name="Picture Placeholder 16">
            <a:extLst>
              <a:ext uri="{FF2B5EF4-FFF2-40B4-BE49-F238E27FC236}">
                <a16:creationId xmlns:a16="http://schemas.microsoft.com/office/drawing/2014/main" id="{6ECFC8AD-FDE1-C946-6F19-1D200A5C7EB5}"/>
              </a:ext>
            </a:extLst>
          </p:cNvPr>
          <p:cNvSpPr>
            <a:spLocks noGrp="1"/>
          </p:cNvSpPr>
          <p:nvPr>
            <p:ph type="pic" sz="quarter" idx="33" hasCustomPrompt="1"/>
          </p:nvPr>
        </p:nvSpPr>
        <p:spPr>
          <a:xfrm>
            <a:off x="6424422" y="1728217"/>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0" name="Picture Placeholder 16">
            <a:extLst>
              <a:ext uri="{FF2B5EF4-FFF2-40B4-BE49-F238E27FC236}">
                <a16:creationId xmlns:a16="http://schemas.microsoft.com/office/drawing/2014/main" id="{086AE18A-883A-AF55-B395-94D7303F8A07}"/>
              </a:ext>
            </a:extLst>
          </p:cNvPr>
          <p:cNvSpPr>
            <a:spLocks noGrp="1"/>
          </p:cNvSpPr>
          <p:nvPr>
            <p:ph type="pic" sz="quarter" idx="34" hasCustomPrompt="1"/>
          </p:nvPr>
        </p:nvSpPr>
        <p:spPr>
          <a:xfrm>
            <a:off x="5144262" y="3456433"/>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21" name="Picture Placeholder 16">
            <a:extLst>
              <a:ext uri="{FF2B5EF4-FFF2-40B4-BE49-F238E27FC236}">
                <a16:creationId xmlns:a16="http://schemas.microsoft.com/office/drawing/2014/main" id="{403128C2-8DFF-BDBA-C323-B9EE2FD9A542}"/>
              </a:ext>
            </a:extLst>
          </p:cNvPr>
          <p:cNvSpPr>
            <a:spLocks noGrp="1"/>
          </p:cNvSpPr>
          <p:nvPr>
            <p:ph type="pic" sz="quarter" idx="35" hasCustomPrompt="1"/>
          </p:nvPr>
        </p:nvSpPr>
        <p:spPr>
          <a:xfrm>
            <a:off x="3900678" y="5175505"/>
            <a:ext cx="3467099" cy="1676400"/>
          </a:xfrm>
          <a:prstGeom prst="parallelogram">
            <a:avLst>
              <a:gd name="adj" fmla="val 73223"/>
            </a:avLst>
          </a:prstGeom>
          <a:noFill/>
          <a:ln>
            <a:noFill/>
          </a:ln>
        </p:spPr>
        <p:txBody>
          <a:bodyPr>
            <a:normAutofit/>
          </a:bodyPr>
          <a:lstStyle>
            <a:lvl1pPr marL="0" indent="0" algn="ctr">
              <a:buNone/>
              <a:defRPr sz="1800"/>
            </a:lvl1pPr>
          </a:lstStyle>
          <a:p>
            <a:r>
              <a:rPr lang="en-US" dirty="0"/>
              <a:t>Add image</a:t>
            </a:r>
          </a:p>
        </p:txBody>
      </p:sp>
      <p:sp>
        <p:nvSpPr>
          <p:cNvPr id="14" name="Text Placeholder 5">
            <a:extLst>
              <a:ext uri="{FF2B5EF4-FFF2-40B4-BE49-F238E27FC236}">
                <a16:creationId xmlns:a16="http://schemas.microsoft.com/office/drawing/2014/main" id="{8C0D6C5F-2EE1-E366-3882-F2CA4D85B840}"/>
              </a:ext>
            </a:extLst>
          </p:cNvPr>
          <p:cNvSpPr>
            <a:spLocks noGrp="1"/>
          </p:cNvSpPr>
          <p:nvPr>
            <p:ph type="body" sz="quarter" idx="13" hasCustomPrompt="1"/>
          </p:nvPr>
        </p:nvSpPr>
        <p:spPr>
          <a:xfrm>
            <a:off x="352895" y="0"/>
            <a:ext cx="5753100" cy="228600"/>
          </a:xfrm>
        </p:spPr>
        <p:txBody>
          <a:bodyPr anchor="ctr">
            <a:noAutofit/>
          </a:bodyPr>
          <a:lstStyle>
            <a:lvl1pPr marL="0" indent="0" algn="l">
              <a:spcBef>
                <a:spcPts val="0"/>
              </a:spcBef>
              <a:buFont typeface="Arial" panose="020B0604020202020204" pitchFamily="34" charset="0"/>
              <a:buNone/>
              <a:defRPr sz="900" cap="all" spc="50" baseline="0">
                <a:solidFill>
                  <a:schemeClr val="tx1"/>
                </a:solidFill>
                <a:latin typeface="+mn-lt"/>
                <a:ea typeface="Open Sans SemiBold" panose="020B0706030804020204" pitchFamily="34" charset="0"/>
                <a:cs typeface="Open Sans SemiBold" panose="020B0706030804020204" pitchFamily="34" charset="0"/>
              </a:defRPr>
            </a:lvl1pPr>
            <a:lvl2pPr marL="20116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2pPr>
            <a:lvl3pPr marL="38404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3pPr>
            <a:lvl4pPr marL="56692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4pPr>
            <a:lvl5pPr marL="749808" indent="0" algn="ctr">
              <a:buNone/>
              <a:defRPr sz="900" cap="all" spc="50" baseline="0">
                <a:latin typeface="Open Sans SemiBold" panose="020B0706030804020204" pitchFamily="34" charset="0"/>
                <a:ea typeface="Open Sans SemiBold" panose="020B0706030804020204" pitchFamily="34" charset="0"/>
                <a:cs typeface="Open Sans SemiBold" panose="020B0706030804020204" pitchFamily="34" charset="0"/>
              </a:defRPr>
            </a:lvl5pPr>
          </a:lstStyle>
          <a:p>
            <a:r>
              <a:rPr lang="en-US" dirty="0"/>
              <a:t>CLICK TO EDIT CONTROL MARKING//CATEGORY</a:t>
            </a:r>
          </a:p>
        </p:txBody>
      </p:sp>
    </p:spTree>
    <p:extLst>
      <p:ext uri="{BB962C8B-B14F-4D97-AF65-F5344CB8AC3E}">
        <p14:creationId xmlns:p14="http://schemas.microsoft.com/office/powerpoint/2010/main" val="320044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1692" y="2031023"/>
            <a:ext cx="3868616" cy="2795954"/>
          </a:xfrm>
        </p:spPr>
        <p:txBody>
          <a:bodyPr anchor="ctr">
            <a:normAutofit/>
          </a:bodyPr>
          <a:lstStyle>
            <a:lvl1pPr algn="ctr">
              <a:defRPr sz="4000">
                <a:solidFill>
                  <a:schemeClr val="tx1"/>
                </a:solidFill>
              </a:defRPr>
            </a:lvl1pPr>
          </a:lstStyle>
          <a:p>
            <a:r>
              <a:rPr lang="en-US" dirty="0"/>
              <a:t>Click to </a:t>
            </a:r>
            <a:br>
              <a:rPr lang="en-US" dirty="0"/>
            </a:br>
            <a:r>
              <a:rPr lang="en-US" dirty="0"/>
              <a:t>edit subtitle</a:t>
            </a:r>
          </a:p>
        </p:txBody>
      </p:sp>
      <p:sp>
        <p:nvSpPr>
          <p:cNvPr id="5" name="Slide Number Placeholder 5">
            <a:extLst>
              <a:ext uri="{FF2B5EF4-FFF2-40B4-BE49-F238E27FC236}">
                <a16:creationId xmlns:a16="http://schemas.microsoft.com/office/drawing/2014/main" id="{0C1BBB78-2337-77EE-6EC0-4C784C5E7159}"/>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bg2"/>
                </a:solidFill>
                <a:latin typeface="Exo 2 Semi Bold" pitchFamily="2" charset="77"/>
              </a:defRPr>
            </a:lvl1pPr>
          </a:lstStyle>
          <a:p>
            <a:fld id="{6FB6B91F-BB11-E946-B7F6-1372EDB8DEC1}" type="slidenum">
              <a:rPr lang="en-US" smtClean="0"/>
              <a:pPr/>
              <a:t>‹#›</a:t>
            </a:fld>
            <a:endParaRPr lang="en-US" dirty="0"/>
          </a:p>
        </p:txBody>
      </p:sp>
      <p:sp>
        <p:nvSpPr>
          <p:cNvPr id="3" name="Footer Placeholder 4">
            <a:extLst>
              <a:ext uri="{FF2B5EF4-FFF2-40B4-BE49-F238E27FC236}">
                <a16:creationId xmlns:a16="http://schemas.microsoft.com/office/drawing/2014/main" id="{5560EA2B-BE9C-1249-82D6-B7B0949FCFDE}"/>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Tree>
    <p:extLst>
      <p:ext uri="{BB962C8B-B14F-4D97-AF65-F5344CB8AC3E}">
        <p14:creationId xmlns:p14="http://schemas.microsoft.com/office/powerpoint/2010/main" val="3618106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76D2-8435-708B-9C12-A2DDE33F5A48}"/>
              </a:ext>
            </a:extLst>
          </p:cNvPr>
          <p:cNvSpPr>
            <a:spLocks noGrp="1"/>
          </p:cNvSpPr>
          <p:nvPr>
            <p:ph type="title"/>
          </p:nvPr>
        </p:nvSpPr>
        <p:spPr>
          <a:xfrm>
            <a:off x="352326" y="238026"/>
            <a:ext cx="10224545" cy="676374"/>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EC6E0C3-D357-9904-3F83-469364BF9F2C}"/>
              </a:ext>
            </a:extLst>
          </p:cNvPr>
          <p:cNvSpPr>
            <a:spLocks noGrp="1"/>
          </p:cNvSpPr>
          <p:nvPr>
            <p:ph type="dt" sz="half" idx="10"/>
          </p:nvPr>
        </p:nvSpPr>
        <p:spPr>
          <a:xfrm>
            <a:off x="352326" y="6638826"/>
            <a:ext cx="1047750" cy="219174"/>
          </a:xfrm>
        </p:spPr>
        <p:txBody>
          <a:bodyPr/>
          <a:lstStyle/>
          <a:p>
            <a:endParaRPr lang="en-US" dirty="0"/>
          </a:p>
        </p:txBody>
      </p:sp>
      <p:sp>
        <p:nvSpPr>
          <p:cNvPr id="4" name="Footer Placeholder 3">
            <a:extLst>
              <a:ext uri="{FF2B5EF4-FFF2-40B4-BE49-F238E27FC236}">
                <a16:creationId xmlns:a16="http://schemas.microsoft.com/office/drawing/2014/main" id="{646C3E44-24E0-E7EE-DC2C-D11B27C9ED31}"/>
              </a:ext>
            </a:extLst>
          </p:cNvPr>
          <p:cNvSpPr>
            <a:spLocks noGrp="1"/>
          </p:cNvSpPr>
          <p:nvPr>
            <p:ph type="ftr" sz="quarter" idx="11"/>
          </p:nvPr>
        </p:nvSpPr>
        <p:spPr>
          <a:xfrm>
            <a:off x="1600200" y="0"/>
            <a:ext cx="8991600" cy="219174"/>
          </a:xfrm>
        </p:spPr>
        <p:txBody>
          <a:bodyPr/>
          <a:lstStyle/>
          <a:p>
            <a:endParaRPr lang="en-US" dirty="0"/>
          </a:p>
        </p:txBody>
      </p:sp>
      <p:sp>
        <p:nvSpPr>
          <p:cNvPr id="6" name="Content Placeholder 2">
            <a:extLst>
              <a:ext uri="{FF2B5EF4-FFF2-40B4-BE49-F238E27FC236}">
                <a16:creationId xmlns:a16="http://schemas.microsoft.com/office/drawing/2014/main" id="{07DD9EA8-5FFB-C9B1-1267-6671E46FBB5B}"/>
              </a:ext>
            </a:extLst>
          </p:cNvPr>
          <p:cNvSpPr>
            <a:spLocks noGrp="1"/>
          </p:cNvSpPr>
          <p:nvPr>
            <p:ph idx="1"/>
          </p:nvPr>
        </p:nvSpPr>
        <p:spPr>
          <a:xfrm>
            <a:off x="352326" y="1225691"/>
            <a:ext cx="11239500" cy="50498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FEDC9B2-DEFB-E449-1A1F-85E60AE319B5}"/>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bg2"/>
                </a:solidFill>
                <a:latin typeface="Exo 2 Semi Bold" pitchFamily="2" charset="77"/>
              </a:defRPr>
            </a:lvl1pPr>
          </a:lstStyle>
          <a:p>
            <a:fld id="{6FB6B91F-BB11-E946-B7F6-1372EDB8DEC1}" type="slidenum">
              <a:rPr lang="en-US" smtClean="0"/>
              <a:pPr/>
              <a:t>‹#›</a:t>
            </a:fld>
            <a:endParaRPr lang="en-US" dirty="0"/>
          </a:p>
        </p:txBody>
      </p:sp>
    </p:spTree>
    <p:extLst>
      <p:ext uri="{BB962C8B-B14F-4D97-AF65-F5344CB8AC3E}">
        <p14:creationId xmlns:p14="http://schemas.microsoft.com/office/powerpoint/2010/main" val="1097917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_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1A6A05-6A68-95A1-41EE-FDBA7FA90F3C}"/>
              </a:ext>
            </a:extLst>
          </p:cNvPr>
          <p:cNvSpPr/>
          <p:nvPr userDrawn="1"/>
        </p:nvSpPr>
        <p:spPr>
          <a:xfrm>
            <a:off x="0" y="914400"/>
            <a:ext cx="11696699" cy="766119"/>
          </a:xfrm>
          <a:prstGeom prst="rect">
            <a:avLst/>
          </a:prstGeom>
          <a:gradFill flip="none" rotWithShape="1">
            <a:gsLst>
              <a:gs pos="0">
                <a:schemeClr val="tx2">
                  <a:lumMod val="20000"/>
                  <a:lumOff val="80000"/>
                  <a:alpha val="0"/>
                </a:schemeClr>
              </a:gs>
              <a:gs pos="40000">
                <a:schemeClr val="tx2">
                  <a:lumMod val="20000"/>
                  <a:lumOff val="80000"/>
                  <a:alpha val="20000"/>
                </a:schemeClr>
              </a:gs>
              <a:gs pos="60000">
                <a:schemeClr val="accent1">
                  <a:alpha val="25000"/>
                </a:schemeClr>
              </a:gs>
              <a:gs pos="100000">
                <a:schemeClr val="accent1">
                  <a:alpha val="58414"/>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3" name="Content Placeholder 2">
            <a:extLst>
              <a:ext uri="{FF2B5EF4-FFF2-40B4-BE49-F238E27FC236}">
                <a16:creationId xmlns:a16="http://schemas.microsoft.com/office/drawing/2014/main" id="{01F21708-074B-CB27-329D-6020CFC9800E}"/>
              </a:ext>
            </a:extLst>
          </p:cNvPr>
          <p:cNvSpPr>
            <a:spLocks noGrp="1"/>
          </p:cNvSpPr>
          <p:nvPr>
            <p:ph idx="1"/>
          </p:nvPr>
        </p:nvSpPr>
        <p:spPr>
          <a:xfrm>
            <a:off x="1037968" y="2042984"/>
            <a:ext cx="10544432" cy="42435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E16EF4D-A4D6-628F-7773-C9A53396E25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dirty="0"/>
          </a:p>
        </p:txBody>
      </p:sp>
      <p:sp>
        <p:nvSpPr>
          <p:cNvPr id="5" name="Title Placeholder 1">
            <a:extLst>
              <a:ext uri="{FF2B5EF4-FFF2-40B4-BE49-F238E27FC236}">
                <a16:creationId xmlns:a16="http://schemas.microsoft.com/office/drawing/2014/main" id="{B9BA94E1-F833-74C4-C220-979B5551CE35}"/>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 style</a:t>
            </a:r>
          </a:p>
        </p:txBody>
      </p:sp>
      <p:sp>
        <p:nvSpPr>
          <p:cNvPr id="11" name="Date Placeholder 3">
            <a:extLst>
              <a:ext uri="{FF2B5EF4-FFF2-40B4-BE49-F238E27FC236}">
                <a16:creationId xmlns:a16="http://schemas.microsoft.com/office/drawing/2014/main" id="{3931A2ED-36FD-2A27-0280-2BAA4BE8F151}"/>
              </a:ext>
            </a:extLst>
          </p:cNvPr>
          <p:cNvSpPr>
            <a:spLocks noGrp="1"/>
          </p:cNvSpPr>
          <p:nvPr>
            <p:ph type="dt" sz="half" idx="2"/>
          </p:nvPr>
        </p:nvSpPr>
        <p:spPr>
          <a:xfrm>
            <a:off x="342900" y="6638826"/>
            <a:ext cx="1047750" cy="228600"/>
          </a:xfrm>
          <a:prstGeom prst="rect">
            <a:avLst/>
          </a:prstGeom>
        </p:spPr>
        <p:txBody>
          <a:bodyPr vert="horz" lIns="0" tIns="0" rIns="0" bIns="0" rtlCol="0" anchor="ctr"/>
          <a:lstStyle>
            <a:lvl1pPr algn="l">
              <a:defRPr sz="1000" b="1" i="0">
                <a:solidFill>
                  <a:schemeClr val="bg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2" name="Footer Placeholder 4">
            <a:extLst>
              <a:ext uri="{FF2B5EF4-FFF2-40B4-BE49-F238E27FC236}">
                <a16:creationId xmlns:a16="http://schemas.microsoft.com/office/drawing/2014/main" id="{57360BF7-31E7-2BD1-4BB4-C13DCDA30168}"/>
              </a:ext>
            </a:extLst>
          </p:cNvPr>
          <p:cNvSpPr>
            <a:spLocks noGrp="1"/>
          </p:cNvSpPr>
          <p:nvPr>
            <p:ph type="ftr" sz="quarter" idx="3"/>
          </p:nvPr>
        </p:nvSpPr>
        <p:spPr>
          <a:xfrm>
            <a:off x="1600200" y="0"/>
            <a:ext cx="8991600" cy="228600"/>
          </a:xfrm>
          <a:prstGeom prst="rect">
            <a:avLst/>
          </a:prstGeom>
        </p:spPr>
        <p:txBody>
          <a:bodyPr vert="horz" lIns="0" tIns="0" rIns="0" bIns="0" rtlCol="0" anchor="ctr"/>
          <a:lstStyle>
            <a:lvl1pPr algn="ctr">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
        <p:nvSpPr>
          <p:cNvPr id="8" name="Text Placeholder 7">
            <a:extLst>
              <a:ext uri="{FF2B5EF4-FFF2-40B4-BE49-F238E27FC236}">
                <a16:creationId xmlns:a16="http://schemas.microsoft.com/office/drawing/2014/main" id="{A64E1765-210E-6276-4BFF-2D655F43CC3C}"/>
              </a:ext>
            </a:extLst>
          </p:cNvPr>
          <p:cNvSpPr>
            <a:spLocks noGrp="1"/>
          </p:cNvSpPr>
          <p:nvPr>
            <p:ph type="body" sz="quarter" idx="13" hasCustomPrompt="1"/>
          </p:nvPr>
        </p:nvSpPr>
        <p:spPr>
          <a:xfrm>
            <a:off x="1037968" y="1054571"/>
            <a:ext cx="9529477" cy="485775"/>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subtitle</a:t>
            </a:r>
          </a:p>
        </p:txBody>
      </p:sp>
      <p:sp>
        <p:nvSpPr>
          <p:cNvPr id="10" name="Triangle 9">
            <a:extLst>
              <a:ext uri="{FF2B5EF4-FFF2-40B4-BE49-F238E27FC236}">
                <a16:creationId xmlns:a16="http://schemas.microsoft.com/office/drawing/2014/main" id="{E2DB5861-DC1F-274C-DB37-975429602C12}"/>
              </a:ext>
            </a:extLst>
          </p:cNvPr>
          <p:cNvSpPr/>
          <p:nvPr userDrawn="1"/>
        </p:nvSpPr>
        <p:spPr>
          <a:xfrm rot="5400000">
            <a:off x="516549" y="1150458"/>
            <a:ext cx="529826" cy="294000"/>
          </a:xfrm>
          <a:prstGeom prst="triangle">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D9E6835A-8A89-91B3-CA12-BE90FD1FEF40}"/>
              </a:ext>
            </a:extLst>
          </p:cNvPr>
          <p:cNvSpPr/>
          <p:nvPr userDrawn="1"/>
        </p:nvSpPr>
        <p:spPr>
          <a:xfrm rot="5400000">
            <a:off x="204109" y="1150458"/>
            <a:ext cx="529826" cy="294000"/>
          </a:xfrm>
          <a:prstGeom prst="triangle">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iangle 12">
            <a:extLst>
              <a:ext uri="{FF2B5EF4-FFF2-40B4-BE49-F238E27FC236}">
                <a16:creationId xmlns:a16="http://schemas.microsoft.com/office/drawing/2014/main" id="{2FC92465-7D33-6807-71D6-C420B847E784}"/>
              </a:ext>
            </a:extLst>
          </p:cNvPr>
          <p:cNvSpPr/>
          <p:nvPr userDrawn="1"/>
        </p:nvSpPr>
        <p:spPr>
          <a:xfrm rot="5400000">
            <a:off x="-117913" y="1150458"/>
            <a:ext cx="529826" cy="294000"/>
          </a:xfrm>
          <a:prstGeom prst="triangl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446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673ED-6FC3-240E-FD79-5C9C1B356AAC}"/>
              </a:ext>
            </a:extLst>
          </p:cNvPr>
          <p:cNvSpPr>
            <a:spLocks noGrp="1"/>
          </p:cNvSpPr>
          <p:nvPr>
            <p:ph type="title"/>
          </p:nvPr>
        </p:nvSpPr>
        <p:spPr>
          <a:xfrm>
            <a:off x="353115" y="228600"/>
            <a:ext cx="10224545" cy="68580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72311F5-00A8-177A-AD8C-C74DC54BD29A}"/>
              </a:ext>
            </a:extLst>
          </p:cNvPr>
          <p:cNvSpPr>
            <a:spLocks noGrp="1"/>
          </p:cNvSpPr>
          <p:nvPr>
            <p:ph sz="half" idx="1"/>
          </p:nvPr>
        </p:nvSpPr>
        <p:spPr>
          <a:xfrm>
            <a:off x="353113" y="1228626"/>
            <a:ext cx="5582133" cy="50673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05ABF7C-5569-F775-5910-F82732B6A132}"/>
              </a:ext>
            </a:extLst>
          </p:cNvPr>
          <p:cNvSpPr>
            <a:spLocks noGrp="1"/>
          </p:cNvSpPr>
          <p:nvPr>
            <p:ph sz="half" idx="2"/>
          </p:nvPr>
        </p:nvSpPr>
        <p:spPr>
          <a:xfrm>
            <a:off x="6247764" y="1228626"/>
            <a:ext cx="5434796" cy="5067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6392EEC-0AE6-91A4-3002-A2E772C157DE}"/>
              </a:ext>
            </a:extLst>
          </p:cNvPr>
          <p:cNvSpPr>
            <a:spLocks noGrp="1"/>
          </p:cNvSpPr>
          <p:nvPr>
            <p:ph type="dt" sz="half" idx="10"/>
          </p:nvPr>
        </p:nvSpPr>
        <p:spPr>
          <a:xfrm>
            <a:off x="352326" y="6638826"/>
            <a:ext cx="1047750" cy="219174"/>
          </a:xfrm>
        </p:spPr>
        <p:txBody>
          <a:bodyPr/>
          <a:lstStyle/>
          <a:p>
            <a:endParaRPr lang="en-US" dirty="0"/>
          </a:p>
        </p:txBody>
      </p:sp>
      <p:sp>
        <p:nvSpPr>
          <p:cNvPr id="7" name="Slide Number Placeholder 6">
            <a:extLst>
              <a:ext uri="{FF2B5EF4-FFF2-40B4-BE49-F238E27FC236}">
                <a16:creationId xmlns:a16="http://schemas.microsoft.com/office/drawing/2014/main" id="{A466B168-7BCE-5553-8F95-2FA0CB174124}"/>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8" name="Footer Placeholder 4">
            <a:extLst>
              <a:ext uri="{FF2B5EF4-FFF2-40B4-BE49-F238E27FC236}">
                <a16:creationId xmlns:a16="http://schemas.microsoft.com/office/drawing/2014/main" id="{A0E8E0A0-EBA5-FCE8-DB05-AE9091399426}"/>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algn="ctr">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Tree>
    <p:extLst>
      <p:ext uri="{BB962C8B-B14F-4D97-AF65-F5344CB8AC3E}">
        <p14:creationId xmlns:p14="http://schemas.microsoft.com/office/powerpoint/2010/main" val="407256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5598EE-734B-7927-A9F9-59E746C06745}"/>
              </a:ext>
            </a:extLst>
          </p:cNvPr>
          <p:cNvSpPr>
            <a:spLocks noGrp="1"/>
          </p:cNvSpPr>
          <p:nvPr>
            <p:ph type="body" idx="1"/>
          </p:nvPr>
        </p:nvSpPr>
        <p:spPr>
          <a:xfrm>
            <a:off x="356400" y="1062682"/>
            <a:ext cx="5502275" cy="749842"/>
          </a:xfrm>
        </p:spPr>
        <p:txBody>
          <a:bodyPr anchor="b">
            <a:noAutofit/>
          </a:bodyPr>
          <a:lstStyle>
            <a:lvl1pPr marL="0" indent="0">
              <a:buNone/>
              <a:defRPr sz="2400" b="1" i="0">
                <a:solidFill>
                  <a:schemeClr val="bg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CA79ED-631A-4038-CD24-1318D135B013}"/>
              </a:ext>
            </a:extLst>
          </p:cNvPr>
          <p:cNvSpPr>
            <a:spLocks noGrp="1"/>
          </p:cNvSpPr>
          <p:nvPr>
            <p:ph sz="half" idx="2"/>
          </p:nvPr>
        </p:nvSpPr>
        <p:spPr>
          <a:xfrm>
            <a:off x="351687" y="1995160"/>
            <a:ext cx="5502275" cy="42985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9B22261-E334-48E8-A5C2-10C4156C0D98}"/>
              </a:ext>
            </a:extLst>
          </p:cNvPr>
          <p:cNvSpPr>
            <a:spLocks noGrp="1"/>
          </p:cNvSpPr>
          <p:nvPr>
            <p:ph type="body" sz="quarter" idx="3"/>
          </p:nvPr>
        </p:nvSpPr>
        <p:spPr>
          <a:xfrm>
            <a:off x="6102750" y="1062682"/>
            <a:ext cx="5410200" cy="749842"/>
          </a:xfrm>
        </p:spPr>
        <p:txBody>
          <a:bodyPr anchor="b">
            <a:noAutofit/>
          </a:bodyPr>
          <a:lstStyle>
            <a:lvl1pPr marL="0" indent="0">
              <a:buNone/>
              <a:defRPr sz="2400" b="1" i="0">
                <a:solidFill>
                  <a:schemeClr val="bg2"/>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E52312-4529-7366-8A26-B3D48C92DCCC}"/>
              </a:ext>
            </a:extLst>
          </p:cNvPr>
          <p:cNvSpPr>
            <a:spLocks noGrp="1"/>
          </p:cNvSpPr>
          <p:nvPr>
            <p:ph sz="quarter" idx="4"/>
          </p:nvPr>
        </p:nvSpPr>
        <p:spPr>
          <a:xfrm>
            <a:off x="6102750" y="1995160"/>
            <a:ext cx="5410200" cy="42985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82D12A-DDF5-F9C7-183F-B0D4053783BA}"/>
              </a:ext>
            </a:extLst>
          </p:cNvPr>
          <p:cNvSpPr>
            <a:spLocks noGrp="1"/>
          </p:cNvSpPr>
          <p:nvPr>
            <p:ph type="dt" sz="half" idx="10"/>
          </p:nvPr>
        </p:nvSpPr>
        <p:spPr>
          <a:xfrm>
            <a:off x="352326" y="6638826"/>
            <a:ext cx="1047750" cy="219174"/>
          </a:xfrm>
        </p:spPr>
        <p:txBody>
          <a:bodyPr/>
          <a:lstStyle/>
          <a:p>
            <a:endParaRPr lang="en-US" dirty="0"/>
          </a:p>
        </p:txBody>
      </p:sp>
      <p:sp>
        <p:nvSpPr>
          <p:cNvPr id="9" name="Slide Number Placeholder 8">
            <a:extLst>
              <a:ext uri="{FF2B5EF4-FFF2-40B4-BE49-F238E27FC236}">
                <a16:creationId xmlns:a16="http://schemas.microsoft.com/office/drawing/2014/main" id="{531B7175-61AA-514B-24D4-5450A47E2C66}"/>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8" name="Title Placeholder 1">
            <a:extLst>
              <a:ext uri="{FF2B5EF4-FFF2-40B4-BE49-F238E27FC236}">
                <a16:creationId xmlns:a16="http://schemas.microsoft.com/office/drawing/2014/main" id="{78A3E416-B7DC-9289-0F71-02C0E72CE741}"/>
              </a:ext>
            </a:extLst>
          </p:cNvPr>
          <p:cNvSpPr>
            <a:spLocks noGrp="1"/>
          </p:cNvSpPr>
          <p:nvPr>
            <p:ph type="title"/>
          </p:nvPr>
        </p:nvSpPr>
        <p:spPr>
          <a:xfrm>
            <a:off x="353115" y="228600"/>
            <a:ext cx="10224545" cy="685800"/>
          </a:xfrm>
          <a:prstGeom prst="rect">
            <a:avLst/>
          </a:prstGeom>
        </p:spPr>
        <p:txBody>
          <a:bodyPr vert="horz" lIns="0" tIns="0" rIns="0" bIns="0" rtlCol="0" anchor="ctr">
            <a:noAutofit/>
          </a:bodyPr>
          <a:lstStyle/>
          <a:p>
            <a:r>
              <a:rPr lang="en-US" dirty="0"/>
              <a:t>Click to edit Master title style</a:t>
            </a:r>
          </a:p>
        </p:txBody>
      </p:sp>
      <p:sp>
        <p:nvSpPr>
          <p:cNvPr id="2" name="Footer Placeholder 4">
            <a:extLst>
              <a:ext uri="{FF2B5EF4-FFF2-40B4-BE49-F238E27FC236}">
                <a16:creationId xmlns:a16="http://schemas.microsoft.com/office/drawing/2014/main" id="{77E5878A-1552-B223-F43B-5038DE4B26D8}"/>
              </a:ext>
            </a:extLst>
          </p:cNvPr>
          <p:cNvSpPr>
            <a:spLocks noGrp="1"/>
          </p:cNvSpPr>
          <p:nvPr>
            <p:ph type="ftr" sz="quarter" idx="13"/>
          </p:nvPr>
        </p:nvSpPr>
        <p:spPr>
          <a:xfrm>
            <a:off x="1600200" y="0"/>
            <a:ext cx="8991600" cy="219174"/>
          </a:xfrm>
          <a:prstGeom prst="rect">
            <a:avLst/>
          </a:prstGeom>
        </p:spPr>
        <p:txBody>
          <a:bodyPr vert="horz" lIns="0" tIns="0" rIns="0" bIns="0" rtlCol="0" anchor="ctr"/>
          <a:lstStyle>
            <a:lvl1pPr algn="ctr">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Tree>
    <p:extLst>
      <p:ext uri="{BB962C8B-B14F-4D97-AF65-F5344CB8AC3E}">
        <p14:creationId xmlns:p14="http://schemas.microsoft.com/office/powerpoint/2010/main" val="61166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Title Placeholder 1">
            <a:extLst>
              <a:ext uri="{FF2B5EF4-FFF2-40B4-BE49-F238E27FC236}">
                <a16:creationId xmlns:a16="http://schemas.microsoft.com/office/drawing/2014/main" id="{DA478EFB-CB01-5D7C-25EB-8FE3C542E237}"/>
              </a:ext>
            </a:extLst>
          </p:cNvPr>
          <p:cNvSpPr>
            <a:spLocks noGrp="1"/>
          </p:cNvSpPr>
          <p:nvPr>
            <p:ph type="title"/>
          </p:nvPr>
        </p:nvSpPr>
        <p:spPr>
          <a:xfrm>
            <a:off x="353115" y="228600"/>
            <a:ext cx="10224545" cy="685800"/>
          </a:xfrm>
          <a:prstGeom prst="rect">
            <a:avLst/>
          </a:prstGeom>
        </p:spPr>
        <p:txBody>
          <a:bodyPr vert="horz" lIns="0" tIns="0" rIns="0" bIns="0" rtlCol="0" anchor="ctr">
            <a:noAutofit/>
          </a:bodyPr>
          <a:lstStyle/>
          <a:p>
            <a:r>
              <a:rPr lang="en-US" dirty="0"/>
              <a:t>Click to edit Master title style</a:t>
            </a:r>
          </a:p>
        </p:txBody>
      </p:sp>
      <p:sp>
        <p:nvSpPr>
          <p:cNvPr id="6" name="Date Placeholder 6">
            <a:extLst>
              <a:ext uri="{FF2B5EF4-FFF2-40B4-BE49-F238E27FC236}">
                <a16:creationId xmlns:a16="http://schemas.microsoft.com/office/drawing/2014/main" id="{B2AFD62A-76F2-FED8-00D7-9815E827E263}"/>
              </a:ext>
            </a:extLst>
          </p:cNvPr>
          <p:cNvSpPr>
            <a:spLocks noGrp="1"/>
          </p:cNvSpPr>
          <p:nvPr>
            <p:ph type="dt" sz="half" idx="10"/>
          </p:nvPr>
        </p:nvSpPr>
        <p:spPr>
          <a:xfrm>
            <a:off x="352326" y="6638826"/>
            <a:ext cx="1047750" cy="219174"/>
          </a:xfrm>
        </p:spPr>
        <p:txBody>
          <a:bodyPr/>
          <a:lstStyle/>
          <a:p>
            <a:endParaRPr lang="en-US" dirty="0"/>
          </a:p>
        </p:txBody>
      </p:sp>
      <p:sp>
        <p:nvSpPr>
          <p:cNvPr id="7" name="Footer Placeholder 4">
            <a:extLst>
              <a:ext uri="{FF2B5EF4-FFF2-40B4-BE49-F238E27FC236}">
                <a16:creationId xmlns:a16="http://schemas.microsoft.com/office/drawing/2014/main" id="{97D803D6-673A-5DDE-DFD1-A8CEB560F86A}"/>
              </a:ext>
            </a:extLst>
          </p:cNvPr>
          <p:cNvSpPr>
            <a:spLocks noGrp="1"/>
          </p:cNvSpPr>
          <p:nvPr>
            <p:ph type="ftr" sz="quarter" idx="13"/>
          </p:nvPr>
        </p:nvSpPr>
        <p:spPr>
          <a:xfrm>
            <a:off x="1600200" y="0"/>
            <a:ext cx="8991600" cy="219174"/>
          </a:xfrm>
          <a:prstGeom prst="rect">
            <a:avLst/>
          </a:prstGeom>
        </p:spPr>
        <p:txBody>
          <a:bodyPr vert="horz" lIns="0" tIns="0" rIns="0" bIns="0" rtlCol="0" anchor="ctr"/>
          <a:lstStyle>
            <a:lvl1pPr algn="ctr">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Tree>
    <p:extLst>
      <p:ext uri="{BB962C8B-B14F-4D97-AF65-F5344CB8AC3E}">
        <p14:creationId xmlns:p14="http://schemas.microsoft.com/office/powerpoint/2010/main" val="407879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28DD55A-0C34-DF81-43F5-9E311C53B0FA}"/>
              </a:ext>
            </a:extLst>
          </p:cNvPr>
          <p:cNvSpPr>
            <a:spLocks noGrp="1"/>
          </p:cNvSpPr>
          <p:nvPr>
            <p:ph type="sldNum" sz="quarter" idx="12"/>
          </p:nvPr>
        </p:nvSpPr>
        <p:spPr>
          <a:xfrm>
            <a:off x="11706126" y="6638826"/>
            <a:ext cx="485874" cy="219174"/>
          </a:xfrm>
          <a:prstGeom prst="rect">
            <a:avLst/>
          </a:prstGeom>
        </p:spPr>
        <p:txBody>
          <a:bodyPr/>
          <a:lstStyle/>
          <a:p>
            <a:fld id="{6FB6B91F-BB11-E946-B7F6-1372EDB8DEC1}" type="slidenum">
              <a:rPr lang="en-US" smtClean="0"/>
              <a:t>‹#›</a:t>
            </a:fld>
            <a:endParaRPr lang="en-US"/>
          </a:p>
        </p:txBody>
      </p:sp>
      <p:sp>
        <p:nvSpPr>
          <p:cNvPr id="4" name="Date Placeholder 6">
            <a:extLst>
              <a:ext uri="{FF2B5EF4-FFF2-40B4-BE49-F238E27FC236}">
                <a16:creationId xmlns:a16="http://schemas.microsoft.com/office/drawing/2014/main" id="{DC167D27-96EB-70A9-C8AE-F79AD23D02F4}"/>
              </a:ext>
            </a:extLst>
          </p:cNvPr>
          <p:cNvSpPr>
            <a:spLocks noGrp="1"/>
          </p:cNvSpPr>
          <p:nvPr>
            <p:ph type="dt" sz="half" idx="10"/>
          </p:nvPr>
        </p:nvSpPr>
        <p:spPr>
          <a:xfrm>
            <a:off x="352326" y="6638826"/>
            <a:ext cx="1047750" cy="219174"/>
          </a:xfrm>
        </p:spPr>
        <p:txBody>
          <a:bodyPr/>
          <a:lstStyle/>
          <a:p>
            <a:endParaRPr lang="en-US" dirty="0"/>
          </a:p>
        </p:txBody>
      </p:sp>
      <p:sp>
        <p:nvSpPr>
          <p:cNvPr id="6" name="Footer Placeholder 4">
            <a:extLst>
              <a:ext uri="{FF2B5EF4-FFF2-40B4-BE49-F238E27FC236}">
                <a16:creationId xmlns:a16="http://schemas.microsoft.com/office/drawing/2014/main" id="{F8A00B1E-82F2-53D3-6036-9B46FBE71C09}"/>
              </a:ext>
            </a:extLst>
          </p:cNvPr>
          <p:cNvSpPr>
            <a:spLocks noGrp="1"/>
          </p:cNvSpPr>
          <p:nvPr>
            <p:ph type="ftr" sz="quarter" idx="13"/>
          </p:nvPr>
        </p:nvSpPr>
        <p:spPr>
          <a:xfrm>
            <a:off x="1600200" y="0"/>
            <a:ext cx="8991600" cy="219174"/>
          </a:xfrm>
          <a:prstGeom prst="rect">
            <a:avLst/>
          </a:prstGeom>
        </p:spPr>
        <p:txBody>
          <a:bodyPr vert="horz" lIns="0" tIns="0" rIns="0" bIns="0" rtlCol="0" anchor="ctr"/>
          <a:lstStyle>
            <a:lvl1pPr algn="ctr">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spTree>
    <p:extLst>
      <p:ext uri="{BB962C8B-B14F-4D97-AF65-F5344CB8AC3E}">
        <p14:creationId xmlns:p14="http://schemas.microsoft.com/office/powerpoint/2010/main" val="3657551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3BEAAE65-DB30-3E9B-C7B2-88F7ACE23F4A}"/>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11298936" y="6483096"/>
            <a:ext cx="893064" cy="374904"/>
          </a:xfrm>
          <a:prstGeom prst="rect">
            <a:avLst/>
          </a:prstGeom>
        </p:spPr>
      </p:pic>
      <p:sp>
        <p:nvSpPr>
          <p:cNvPr id="2" name="Title Placeholder 1">
            <a:extLst>
              <a:ext uri="{FF2B5EF4-FFF2-40B4-BE49-F238E27FC236}">
                <a16:creationId xmlns:a16="http://schemas.microsoft.com/office/drawing/2014/main" id="{AAC8B33F-B679-0A95-7EA1-D24ED89820CE}"/>
              </a:ext>
            </a:extLst>
          </p:cNvPr>
          <p:cNvSpPr>
            <a:spLocks noGrp="1"/>
          </p:cNvSpPr>
          <p:nvPr>
            <p:ph type="title"/>
          </p:nvPr>
        </p:nvSpPr>
        <p:spPr>
          <a:xfrm>
            <a:off x="352326" y="238026"/>
            <a:ext cx="10224545" cy="676374"/>
          </a:xfrm>
          <a:prstGeom prst="rect">
            <a:avLst/>
          </a:prstGeom>
        </p:spPr>
        <p:txBody>
          <a:bodyPr vert="horz" lIns="0" tIns="0" rIns="0" bIns="0" rtlCol="0" anchor="ctr">
            <a:noAutofit/>
          </a:bodyPr>
          <a:lstStyle/>
          <a:p>
            <a:r>
              <a:rPr lang="en-US" dirty="0"/>
              <a:t>Click to edit Master title</a:t>
            </a:r>
          </a:p>
        </p:txBody>
      </p:sp>
      <p:sp>
        <p:nvSpPr>
          <p:cNvPr id="3" name="Text Placeholder 2">
            <a:extLst>
              <a:ext uri="{FF2B5EF4-FFF2-40B4-BE49-F238E27FC236}">
                <a16:creationId xmlns:a16="http://schemas.microsoft.com/office/drawing/2014/main" id="{13EF4DAD-B0D7-7273-0B9E-980C44A17CDD}"/>
              </a:ext>
            </a:extLst>
          </p:cNvPr>
          <p:cNvSpPr>
            <a:spLocks noGrp="1"/>
          </p:cNvSpPr>
          <p:nvPr>
            <p:ph type="body" idx="1"/>
          </p:nvPr>
        </p:nvSpPr>
        <p:spPr>
          <a:xfrm>
            <a:off x="352326" y="1227262"/>
            <a:ext cx="11239500" cy="50592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72ADA91-6050-8AEB-75E0-102C5DDBC41C}"/>
              </a:ext>
            </a:extLst>
          </p:cNvPr>
          <p:cNvSpPr>
            <a:spLocks noGrp="1"/>
          </p:cNvSpPr>
          <p:nvPr>
            <p:ph type="dt" sz="half" idx="2"/>
          </p:nvPr>
        </p:nvSpPr>
        <p:spPr>
          <a:xfrm>
            <a:off x="352326" y="6634113"/>
            <a:ext cx="1047750" cy="219174"/>
          </a:xfrm>
          <a:prstGeom prst="rect">
            <a:avLst/>
          </a:prstGeom>
        </p:spPr>
        <p:txBody>
          <a:bodyPr vert="horz" lIns="0" tIns="0" rIns="0" bIns="0" rtlCol="0" anchor="ctr"/>
          <a:lstStyle>
            <a:lvl1pPr algn="l">
              <a:defRPr sz="1000" b="1" i="0">
                <a:solidFill>
                  <a:schemeClr val="bg2"/>
                </a:solidFill>
                <a:latin typeface="Exo 2 Semi Bold" pitchFamily="2" charset="77"/>
                <a:ea typeface="Open Sans" panose="020B0606030504020204" pitchFamily="34" charset="0"/>
                <a:cs typeface="Open Sans" panose="020B0606030504020204" pitchFamily="34" charset="0"/>
              </a:defRPr>
            </a:lvl1pPr>
          </a:lstStyle>
          <a:p>
            <a:endParaRPr lang="en-US" dirty="0"/>
          </a:p>
        </p:txBody>
      </p:sp>
      <p:sp>
        <p:nvSpPr>
          <p:cNvPr id="5" name="Footer Placeholder 4">
            <a:extLst>
              <a:ext uri="{FF2B5EF4-FFF2-40B4-BE49-F238E27FC236}">
                <a16:creationId xmlns:a16="http://schemas.microsoft.com/office/drawing/2014/main" id="{FD72EF1B-4646-6E00-A89E-1C0F88866C41}"/>
              </a:ext>
            </a:extLst>
          </p:cNvPr>
          <p:cNvSpPr>
            <a:spLocks noGrp="1"/>
          </p:cNvSpPr>
          <p:nvPr>
            <p:ph type="ftr" sz="quarter" idx="3"/>
          </p:nvPr>
        </p:nvSpPr>
        <p:spPr>
          <a:xfrm>
            <a:off x="1600200" y="0"/>
            <a:ext cx="8991600" cy="219174"/>
          </a:xfrm>
          <a:prstGeom prst="rect">
            <a:avLst/>
          </a:prstGeom>
        </p:spPr>
        <p:txBody>
          <a:bodyPr vert="horz" lIns="0" tIns="0" rIns="0" bIns="0" rtlCol="0" anchor="ctr"/>
          <a:lstStyle>
            <a:lvl1pPr marL="0" marR="0" indent="0" algn="ctr" defTabSz="914400" rtl="0" eaLnBrk="1" fontAlgn="auto" latinLnBrk="0" hangingPunct="1">
              <a:lnSpc>
                <a:spcPct val="100000"/>
              </a:lnSpc>
              <a:spcBef>
                <a:spcPts val="0"/>
              </a:spcBef>
              <a:spcAft>
                <a:spcPts val="0"/>
              </a:spcAft>
              <a:buClrTx/>
              <a:buSzTx/>
              <a:buFontTx/>
              <a:buNone/>
              <a:tabLst/>
              <a:defRPr sz="900" b="0" i="0">
                <a:solidFill>
                  <a:schemeClr val="bg1"/>
                </a:solidFill>
                <a:latin typeface="+mn-lt"/>
                <a:ea typeface="Open Sans SemiBold" panose="020B0606030504020204" pitchFamily="34" charset="0"/>
                <a:cs typeface="Open Sans SemiBold" panose="020B0606030504020204" pitchFamily="34" charset="0"/>
              </a:defRPr>
            </a:lvl1pPr>
          </a:lstStyle>
          <a:p>
            <a:endParaRPr lang="en-US" dirty="0"/>
          </a:p>
        </p:txBody>
      </p:sp>
      <p:pic>
        <p:nvPicPr>
          <p:cNvPr id="52" name="Picture 51">
            <a:extLst>
              <a:ext uri="{FF2B5EF4-FFF2-40B4-BE49-F238E27FC236}">
                <a16:creationId xmlns:a16="http://schemas.microsoft.com/office/drawing/2014/main" id="{595B480F-57BC-AAE4-E8B1-8E74194E0AF7}"/>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11146536" y="0"/>
            <a:ext cx="1045464" cy="1941576"/>
          </a:xfrm>
          <a:prstGeom prst="rect">
            <a:avLst/>
          </a:prstGeom>
        </p:spPr>
      </p:pic>
      <p:sp>
        <p:nvSpPr>
          <p:cNvPr id="7" name="Slide Number Placeholder 5">
            <a:extLst>
              <a:ext uri="{FF2B5EF4-FFF2-40B4-BE49-F238E27FC236}">
                <a16:creationId xmlns:a16="http://schemas.microsoft.com/office/drawing/2014/main" id="{AECF45F2-A7DC-3969-B1B1-7C78B77CE94D}"/>
              </a:ext>
            </a:extLst>
          </p:cNvPr>
          <p:cNvSpPr>
            <a:spLocks noGrp="1"/>
          </p:cNvSpPr>
          <p:nvPr>
            <p:ph type="sldNum" sz="quarter" idx="4"/>
          </p:nvPr>
        </p:nvSpPr>
        <p:spPr>
          <a:xfrm>
            <a:off x="11706126" y="6638826"/>
            <a:ext cx="485874" cy="219174"/>
          </a:xfrm>
          <a:prstGeom prst="rect">
            <a:avLst/>
          </a:prstGeom>
        </p:spPr>
        <p:txBody>
          <a:bodyPr vert="horz" lIns="91440" tIns="45720" rIns="91440" bIns="45720" rtlCol="0" anchor="ctr"/>
          <a:lstStyle>
            <a:lvl1pPr algn="ctr">
              <a:defRPr sz="1000" b="1" i="0">
                <a:solidFill>
                  <a:schemeClr val="bg2"/>
                </a:solidFill>
                <a:latin typeface="Exo 2 Semi Bold" pitchFamily="2" charset="77"/>
              </a:defRPr>
            </a:lvl1pPr>
          </a:lstStyle>
          <a:p>
            <a:fld id="{6FB6B91F-BB11-E946-B7F6-1372EDB8DEC1}" type="slidenum">
              <a:rPr lang="en-US" smtClean="0"/>
              <a:pPr/>
              <a:t>‹#›</a:t>
            </a:fld>
            <a:endParaRPr lang="en-US" dirty="0"/>
          </a:p>
        </p:txBody>
      </p:sp>
    </p:spTree>
    <p:extLst>
      <p:ext uri="{BB962C8B-B14F-4D97-AF65-F5344CB8AC3E}">
        <p14:creationId xmlns:p14="http://schemas.microsoft.com/office/powerpoint/2010/main" val="2950539206"/>
      </p:ext>
    </p:extLst>
  </p:cSld>
  <p:clrMap bg1="dk1" tx1="lt1" bg2="dk2" tx2="lt2" accent1="accent1" accent2="accent2" accent3="accent3" accent4="accent4" accent5="accent5" accent6="accent6" hlink="hlink" folHlink="folHlink"/>
  <p:sldLayoutIdLst>
    <p:sldLayoutId id="2147483700" r:id="rId1"/>
    <p:sldLayoutId id="2147483711" r:id="rId2"/>
    <p:sldLayoutId id="2147483710" r:id="rId3"/>
    <p:sldLayoutId id="2147483715" r:id="rId4"/>
    <p:sldLayoutId id="2147483714" r:id="rId5"/>
    <p:sldLayoutId id="2147483706" r:id="rId6"/>
    <p:sldLayoutId id="2147483707" r:id="rId7"/>
    <p:sldLayoutId id="2147483708" r:id="rId8"/>
    <p:sldLayoutId id="2147483709" r:id="rId9"/>
  </p:sldLayoutIdLst>
  <p:hf hdr="0" ftr="0" dt="0"/>
  <p:txStyles>
    <p:titleStyle>
      <a:lvl1pPr algn="l" defTabSz="914400" rtl="0" eaLnBrk="1" latinLnBrk="0" hangingPunct="1">
        <a:lnSpc>
          <a:spcPct val="90000"/>
        </a:lnSpc>
        <a:spcBef>
          <a:spcPct val="0"/>
        </a:spcBef>
        <a:buNone/>
        <a:defRPr sz="2800" kern="1200" cap="all" baseline="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2000" kern="1200">
          <a:solidFill>
            <a:schemeClr val="bg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chemeClr val="accent1"/>
        </a:buClr>
        <a:buFont typeface="Wingdings" pitchFamily="2" charset="2"/>
        <a:buChar char="§"/>
        <a:defRPr sz="2000" kern="1200">
          <a:solidFill>
            <a:schemeClr val="bg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chemeClr val="accent1"/>
        </a:buClr>
        <a:buFont typeface="Apple Symbols" panose="02000000000000000000" pitchFamily="2" charset="-79"/>
        <a:buChar char="⎼"/>
        <a:defRPr sz="1600" kern="1200">
          <a:solidFill>
            <a:schemeClr val="bg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chemeClr val="accent1"/>
        </a:buClr>
        <a:buFont typeface="Courier New" panose="02070309020205020404" pitchFamily="49" charset="0"/>
        <a:buChar char="o"/>
        <a:defRPr sz="1400" kern="1200">
          <a:solidFill>
            <a:schemeClr val="bg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chemeClr val="accent1"/>
        </a:buClr>
        <a:buFont typeface="Arial" panose="020B0604020202020204" pitchFamily="34" charset="0"/>
        <a:buChar char="•"/>
        <a:defRPr sz="12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orient="horz" pos="4176">
          <p15:clr>
            <a:srgbClr val="F26B43"/>
          </p15:clr>
        </p15:guide>
        <p15:guide id="13" pos="216">
          <p15:clr>
            <a:srgbClr val="F26B43"/>
          </p15:clr>
        </p15:guide>
        <p15:guide id="14" orient="horz" pos="576">
          <p15:clr>
            <a:srgbClr val="F26B43"/>
          </p15:clr>
        </p15:guide>
        <p15:guide id="15" orient="horz" pos="144">
          <p15:clr>
            <a:srgbClr val="F26B43"/>
          </p15:clr>
        </p15:guide>
        <p15:guide id="16" pos="7368">
          <p15:clr>
            <a:srgbClr val="F26B43"/>
          </p15:clr>
        </p15:guide>
        <p15:guide id="17" orient="horz" pos="768">
          <p15:clr>
            <a:srgbClr val="F26B43"/>
          </p15:clr>
        </p15:guide>
        <p15:guide id="18" orient="horz" pos="3960">
          <p15:clr>
            <a:srgbClr val="F26B43"/>
          </p15:clr>
        </p15:guide>
        <p15:guide id="21" orient="horz" pos="2160">
          <p15:clr>
            <a:srgbClr val="F26B43"/>
          </p15:clr>
        </p15:guide>
        <p15:guide id="2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4603221"/>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arget="../media/image24.jpeg" Type="http://schemas.openxmlformats.org/officeDocument/2006/relationships/image"/><Relationship Id="rId2" Target="../notesSlides/notesSlide10.xml" Type="http://schemas.openxmlformats.org/officeDocument/2006/relationships/notesSlide"/><Relationship Id="rId1" Target="../slideLayouts/slideLayout4.xml" Type="http://schemas.openxmlformats.org/officeDocument/2006/relationships/slideLayout"/></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arget="../media/image27.jpg" Type="http://schemas.openxmlformats.org/officeDocument/2006/relationships/image"/><Relationship Id="rId7" Target="../media/image31.jpeg" Type="http://schemas.openxmlformats.org/officeDocument/2006/relationships/image"/><Relationship Id="rId2" Target="../notesSlides/notesSlide14.xml" Type="http://schemas.openxmlformats.org/officeDocument/2006/relationships/notesSlide"/><Relationship Id="rId1" Target="../slideLayouts/slideLayout4.xml" Type="http://schemas.openxmlformats.org/officeDocument/2006/relationships/slideLayout"/><Relationship Id="rId6" Target="../media/image30.png" Type="http://schemas.openxmlformats.org/officeDocument/2006/relationships/image"/><Relationship Id="rId5" Target="../media/image29.jpeg" Type="http://schemas.openxmlformats.org/officeDocument/2006/relationships/image"/><Relationship Id="rId4" Target="../media/image28.jpeg" Type="http://schemas.openxmlformats.org/officeDocument/2006/relationships/image"/></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arget="../media/image33.jpeg" Type="http://schemas.openxmlformats.org/officeDocument/2006/relationships/image"/><Relationship Id="rId2" Target="../notesSlides/notesSlide16.xml" Type="http://schemas.openxmlformats.org/officeDocument/2006/relationships/notesSlide"/><Relationship Id="rId1" Target="../slideLayouts/slideLayout4.xml" Type="http://schemas.openxmlformats.org/officeDocument/2006/relationships/slideLayout"/><Relationship Id="rId4" Target="../media/image34.jpeg" Type="http://schemas.openxmlformats.org/officeDocument/2006/relationships/image"/></Relationships>
</file>

<file path=ppt/slides/_rels/slide17.xml.rels><?xml version="1.0" encoding="UTF-8" standalone="yes" ?><Relationships xmlns="http://schemas.openxmlformats.org/package/2006/relationships"><Relationship Id="rId3" Target="../media/image35.jpeg" Type="http://schemas.openxmlformats.org/officeDocument/2006/relationships/image"/><Relationship Id="rId2" Target="../notesSlides/notesSlide17.xml" Type="http://schemas.openxmlformats.org/officeDocument/2006/relationships/notesSlide"/><Relationship Id="rId1" Target="../slideLayouts/slideLayout4.xml" Type="http://schemas.openxmlformats.org/officeDocument/2006/relationships/slideLayout"/><Relationship Id="rId4" Target="../media/image36.jpeg" Type="http://schemas.openxmlformats.org/officeDocument/2006/relationships/image"/></Relationships>
</file>

<file path=ppt/slides/_rels/slide18.xml.rels><?xml version="1.0" encoding="UTF-8" standalone="yes" ?><Relationships xmlns="http://schemas.openxmlformats.org/package/2006/relationships"><Relationship Id="rId3" Target="../media/image37.png" Type="http://schemas.openxmlformats.org/officeDocument/2006/relationships/image"/><Relationship Id="rId2" Target="../notesSlides/notesSlide18.xml" Type="http://schemas.openxmlformats.org/officeDocument/2006/relationships/notesSlide"/><Relationship Id="rId1" Target="../slideLayouts/slideLayout4.xml" Type="http://schemas.openxmlformats.org/officeDocument/2006/relationships/slideLayout"/><Relationship Id="rId6" Target="../media/image28.jpeg" Type="http://schemas.openxmlformats.org/officeDocument/2006/relationships/image"/><Relationship Id="rId5" Target="../media/image39.jpeg" Type="http://schemas.openxmlformats.org/officeDocument/2006/relationships/image"/><Relationship Id="rId4" Target="../media/image38.svg" Type="http://schemas.openxmlformats.org/officeDocument/2006/relationships/image"/></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6.jp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48.png"/><Relationship Id="rId5" Type="http://schemas.openxmlformats.org/officeDocument/2006/relationships/image" Target="../media/image47.jpg"/><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3" Target="../media/image23.png" Type="http://schemas.openxmlformats.org/officeDocument/2006/relationships/image"/><Relationship Id="rId2" Target="../notesSlides/notesSlide24.xml" Type="http://schemas.openxmlformats.org/officeDocument/2006/relationships/notesSlide"/><Relationship Id="rId1" Target="../slideLayouts/slideLayout4.xml" Type="http://schemas.openxmlformats.org/officeDocument/2006/relationships/slideLayout"/><Relationship Id="rId4" Target="../media/image50.jpeg" Type="http://schemas.openxmlformats.org/officeDocument/2006/relationships/image"/></Relationships>
</file>

<file path=ppt/slides/_rels/slide25.xml.rels><?xml version="1.0" encoding="UTF-8" standalone="yes"?>
<Relationships xmlns="http://schemas.openxmlformats.org/package/2006/relationships"><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54.jpg"/><Relationship Id="rId5" Type="http://schemas.openxmlformats.org/officeDocument/2006/relationships/image" Target="../media/image53.jpg"/><Relationship Id="rId4" Type="http://schemas.openxmlformats.org/officeDocument/2006/relationships/image" Target="../media/image52.jpg"/></Relationships>
</file>

<file path=ppt/slides/_rels/slide26.xml.rels><?xml version="1.0" encoding="UTF-8" standalone="yes" ?><Relationships xmlns="http://schemas.openxmlformats.org/package/2006/relationships"><Relationship Id="rId3" Target="../media/image56.jpeg" Type="http://schemas.openxmlformats.org/officeDocument/2006/relationships/image"/><Relationship Id="rId2" Target="../notesSlides/notesSlide26.xml" Type="http://schemas.openxmlformats.org/officeDocument/2006/relationships/notesSlide"/><Relationship Id="rId1" Target="../slideLayouts/slideLayout4.xml" Type="http://schemas.openxmlformats.org/officeDocument/2006/relationships/slideLayout"/><Relationship Id="rId4" Target="../media/image57.jpeg" Type="http://schemas.openxmlformats.org/officeDocument/2006/relationships/image"/></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arget="../media/image59.jpeg" Type="http://schemas.openxmlformats.org/officeDocument/2006/relationships/image"/><Relationship Id="rId2" Target="../notesSlides/notesSlide28.xml" Type="http://schemas.openxmlformats.org/officeDocument/2006/relationships/notesSlide"/><Relationship Id="rId1" Target="../slideLayouts/slideLayout12.xml" Type="http://schemas.openxmlformats.org/officeDocument/2006/relationships/slideLayout"/></Relationships>
</file>

<file path=ppt/slides/_rels/slide2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arget="../media/image61.emf" Type="http://schemas.openxmlformats.org/officeDocument/2006/relationships/image"/><Relationship Id="rId2" Target="../notesSlides/notesSlide30.xml" Type="http://schemas.openxmlformats.org/officeDocument/2006/relationships/notesSlide"/><Relationship Id="rId1" Target="../slideLayouts/slideLayout12.xml" Type="http://schemas.openxmlformats.org/officeDocument/2006/relationships/slideLayout"/><Relationship Id="rId6" Target="../media/image62.emf" Type="http://schemas.openxmlformats.org/officeDocument/2006/relationships/image"/><Relationship Id="rId5" Target="../media/image62.emf" Type="http://schemas.openxmlformats.org/officeDocument/2006/relationships/image"/><Relationship Id="rId4" Target="../media/image61.emf" Type="http://schemas.openxmlformats.org/officeDocument/2006/relationships/image"/></Relationships>
</file>

<file path=ppt/slides/_rels/slide3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6A2410B-6AF7-5C23-C262-97C467549352}"/>
              </a:ext>
            </a:extLst>
          </p:cNvPr>
          <p:cNvSpPr>
            <a:spLocks noGrp="1"/>
          </p:cNvSpPr>
          <p:nvPr>
            <p:ph type="ctrTitle"/>
          </p:nvPr>
        </p:nvSpPr>
        <p:spPr>
          <a:xfrm>
            <a:off x="352894" y="1450429"/>
            <a:ext cx="7897727" cy="1280580"/>
          </a:xfrm>
        </p:spPr>
        <p:txBody>
          <a:bodyPr>
            <a:normAutofit/>
          </a:bodyPr>
          <a:lstStyle/>
          <a:p>
            <a:r>
              <a:rPr lang="en-US" dirty="0"/>
              <a:t>overview of solar panel recycling for Indigenous communities</a:t>
            </a:r>
          </a:p>
        </p:txBody>
      </p:sp>
      <p:sp>
        <p:nvSpPr>
          <p:cNvPr id="9" name="Subtitle 8">
            <a:extLst>
              <a:ext uri="{FF2B5EF4-FFF2-40B4-BE49-F238E27FC236}">
                <a16:creationId xmlns:a16="http://schemas.microsoft.com/office/drawing/2014/main" id="{277E70AA-80C4-8182-CFB3-3F7F8063FE23}"/>
              </a:ext>
            </a:extLst>
          </p:cNvPr>
          <p:cNvSpPr>
            <a:spLocks noGrp="1"/>
          </p:cNvSpPr>
          <p:nvPr>
            <p:ph type="subTitle" idx="1"/>
          </p:nvPr>
        </p:nvSpPr>
        <p:spPr/>
        <p:txBody>
          <a:bodyPr/>
          <a:lstStyle/>
          <a:p>
            <a:r>
              <a:rPr lang="en-US" dirty="0"/>
              <a:t>Alexis </a:t>
            </a:r>
            <a:r>
              <a:rPr lang="en-US" dirty="0" err="1"/>
              <a:t>Glaudin</a:t>
            </a:r>
            <a:endParaRPr lang="en-US" dirty="0"/>
          </a:p>
          <a:p>
            <a:r>
              <a:rPr lang="en-US" dirty="0"/>
              <a:t>Graduate Summer Intern</a:t>
            </a:r>
          </a:p>
        </p:txBody>
      </p:sp>
      <p:sp>
        <p:nvSpPr>
          <p:cNvPr id="10" name="Text Placeholder 9">
            <a:extLst>
              <a:ext uri="{FF2B5EF4-FFF2-40B4-BE49-F238E27FC236}">
                <a16:creationId xmlns:a16="http://schemas.microsoft.com/office/drawing/2014/main" id="{197648E5-4D33-101D-02F7-374668BC7696}"/>
              </a:ext>
            </a:extLst>
          </p:cNvPr>
          <p:cNvSpPr>
            <a:spLocks noGrp="1"/>
          </p:cNvSpPr>
          <p:nvPr>
            <p:ph type="body" sz="quarter" idx="10"/>
          </p:nvPr>
        </p:nvSpPr>
        <p:spPr>
          <a:xfrm>
            <a:off x="352895" y="2790226"/>
            <a:ext cx="6499850" cy="638774"/>
          </a:xfrm>
        </p:spPr>
        <p:txBody>
          <a:bodyPr>
            <a:normAutofit fontScale="92500" lnSpcReduction="20000"/>
          </a:bodyPr>
          <a:lstStyle/>
          <a:p>
            <a:r>
              <a:rPr lang="en-US" dirty="0"/>
              <a:t>Exploring the what’s, why’s and how’s of recycling in the solar industry</a:t>
            </a:r>
          </a:p>
          <a:p>
            <a:endParaRPr lang="en-US" dirty="0"/>
          </a:p>
        </p:txBody>
      </p:sp>
      <p:sp>
        <p:nvSpPr>
          <p:cNvPr id="11" name="Text Placeholder 10">
            <a:extLst>
              <a:ext uri="{FF2B5EF4-FFF2-40B4-BE49-F238E27FC236}">
                <a16:creationId xmlns:a16="http://schemas.microsoft.com/office/drawing/2014/main" id="{723372AE-4EB0-AF36-96F8-172343BDF00D}"/>
              </a:ext>
            </a:extLst>
          </p:cNvPr>
          <p:cNvSpPr>
            <a:spLocks noGrp="1"/>
          </p:cNvSpPr>
          <p:nvPr>
            <p:ph type="body" sz="quarter" idx="26"/>
          </p:nvPr>
        </p:nvSpPr>
        <p:spPr>
          <a:xfrm>
            <a:off x="352895" y="4393309"/>
            <a:ext cx="5659022" cy="1124621"/>
          </a:xfrm>
        </p:spPr>
        <p:txBody>
          <a:bodyPr>
            <a:noAutofit/>
          </a:bodyPr>
          <a:lstStyle/>
          <a:p>
            <a:r>
              <a:rPr lang="en-US" sz="1600" dirty="0"/>
              <a:t>Sandia National Laboratories, Albuquerque NM</a:t>
            </a:r>
          </a:p>
          <a:p>
            <a:r>
              <a:rPr lang="en-US" sz="1600" dirty="0"/>
              <a:t>Department 08924 Photovoltaics and Materials Technology</a:t>
            </a:r>
          </a:p>
          <a:p>
            <a:endParaRPr lang="en-US" sz="1600" dirty="0"/>
          </a:p>
        </p:txBody>
      </p:sp>
      <p:sp>
        <p:nvSpPr>
          <p:cNvPr id="13" name="Text Placeholder 12">
            <a:extLst>
              <a:ext uri="{FF2B5EF4-FFF2-40B4-BE49-F238E27FC236}">
                <a16:creationId xmlns:a16="http://schemas.microsoft.com/office/drawing/2014/main" id="{E22B2ACE-23E2-92D2-528F-973283EE27CB}"/>
              </a:ext>
            </a:extLst>
          </p:cNvPr>
          <p:cNvSpPr>
            <a:spLocks noGrp="1"/>
          </p:cNvSpPr>
          <p:nvPr>
            <p:ph type="body" sz="quarter" idx="31"/>
          </p:nvPr>
        </p:nvSpPr>
        <p:spPr>
          <a:xfrm>
            <a:off x="352894" y="5407571"/>
            <a:ext cx="5743106" cy="950039"/>
          </a:xfrm>
        </p:spPr>
        <p:txBody>
          <a:bodyPr>
            <a:noAutofit/>
          </a:bodyPr>
          <a:lstStyle/>
          <a:p>
            <a:r>
              <a:rPr lang="en-US" sz="1600" dirty="0"/>
              <a:t>Presenting to Institute for Tribal Environmental Professionals, Critical Minerals Webinar</a:t>
            </a:r>
          </a:p>
          <a:p>
            <a:r>
              <a:rPr lang="en-US" sz="1600" dirty="0"/>
              <a:t>July 22, 2025</a:t>
            </a:r>
          </a:p>
        </p:txBody>
      </p:sp>
      <p:sp>
        <p:nvSpPr>
          <p:cNvPr id="3" name="TextBox 2">
            <a:extLst>
              <a:ext uri="{FF2B5EF4-FFF2-40B4-BE49-F238E27FC236}">
                <a16:creationId xmlns:a16="http://schemas.microsoft.com/office/drawing/2014/main" id="{E0614813-5E75-F3BF-A805-4FA43A8C15DD}"/>
              </a:ext>
            </a:extLst>
          </p:cNvPr>
          <p:cNvSpPr txBox="1"/>
          <p:nvPr/>
        </p:nvSpPr>
        <p:spPr>
          <a:xfrm flipH="1">
            <a:off x="9554018" y="6444734"/>
            <a:ext cx="2526995" cy="276999"/>
          </a:xfrm>
          <a:prstGeom prst="rect">
            <a:avLst/>
          </a:prstGeom>
          <a:noFill/>
        </p:spPr>
        <p:txBody>
          <a:bodyPr wrap="square" rtlCol="0">
            <a:spAutoFit/>
          </a:bodyPr>
          <a:lstStyle/>
          <a:p>
            <a:pPr algn="ctr">
              <a:spcBef>
                <a:spcPts val="1000"/>
              </a:spcBef>
              <a:spcAft>
                <a:spcPts val="600"/>
              </a:spcAft>
            </a:pPr>
            <a:r>
              <a:rPr lang="en-US" sz="1200" b="1" i="0" dirty="0">
                <a:solidFill>
                  <a:srgbClr val="010B13"/>
                </a:solidFill>
                <a:effectLst/>
                <a:highlight>
                  <a:srgbClr val="E6EBEE"/>
                </a:highlight>
                <a:latin typeface="Open Sans" panose="020B0606030504020204" pitchFamily="34" charset="0"/>
              </a:rPr>
              <a:t>SAND2024-10169PE</a:t>
            </a:r>
            <a:endParaRPr lang="en-US" sz="1200" dirty="0">
              <a:solidFill>
                <a:schemeClr val="bg1"/>
              </a:solidFill>
            </a:endParaRPr>
          </a:p>
        </p:txBody>
      </p:sp>
    </p:spTree>
    <p:extLst>
      <p:ext uri="{BB962C8B-B14F-4D97-AF65-F5344CB8AC3E}">
        <p14:creationId xmlns:p14="http://schemas.microsoft.com/office/powerpoint/2010/main" val="56396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0E55F30-C896-AD43-29F3-4BA769EC9E9C}"/>
              </a:ext>
            </a:extLst>
          </p:cNvPr>
          <p:cNvPicPr>
            <a:picLocks noChangeAspect="1"/>
          </p:cNvPicPr>
          <p:nvPr/>
        </p:nvPicPr>
        <p:blipFill rotWithShape="1">
          <a:blip r:embed="rId3"/>
          <a:srcRect t="15948"/>
          <a:stretch/>
        </p:blipFill>
        <p:spPr>
          <a:xfrm>
            <a:off x="1379295" y="1191436"/>
            <a:ext cx="9197576" cy="4862577"/>
          </a:xfrm>
          <a:prstGeom prst="rect">
            <a:avLst/>
          </a:prstGeom>
        </p:spPr>
      </p:pic>
      <p:sp>
        <p:nvSpPr>
          <p:cNvPr id="3" name="Slide Number Placeholder 2">
            <a:extLst>
              <a:ext uri="{FF2B5EF4-FFF2-40B4-BE49-F238E27FC236}">
                <a16:creationId xmlns:a16="http://schemas.microsoft.com/office/drawing/2014/main" id="{627C7A48-81A8-AF33-49B6-E1E2EAD3BCBE}"/>
              </a:ext>
            </a:extLst>
          </p:cNvPr>
          <p:cNvSpPr>
            <a:spLocks noGrp="1"/>
          </p:cNvSpPr>
          <p:nvPr>
            <p:ph idx="4" sz="quarter" type="sldNum"/>
          </p:nvPr>
        </p:nvSpPr>
        <p:spPr>
          <a:xfrm>
            <a:off x="11706126" y="6638826"/>
            <a:ext cx="485874" cy="219174"/>
          </a:xfrm>
        </p:spPr>
        <p:txBody>
          <a:bodyPr/>
          <a:lstStyle/>
          <a:p>
            <a:fld id="{6FB6B91F-BB11-E946-B7F6-1372EDB8DEC1}" type="slidenum">
              <a:rPr lang="en-US" smtClean="0" sz="1400"/>
              <a:pPr/>
              <a:t>10</a:t>
            </a:fld>
            <a:endParaRPr dirty="0" lang="en-US" sz="1400"/>
          </a:p>
        </p:txBody>
      </p:sp>
      <p:sp>
        <p:nvSpPr>
          <p:cNvPr id="7" name="Content Placeholder 6">
            <a:extLst>
              <a:ext uri="{FF2B5EF4-FFF2-40B4-BE49-F238E27FC236}">
                <a16:creationId xmlns:a16="http://schemas.microsoft.com/office/drawing/2014/main" id="{C1BD312F-D4C4-9150-434A-F18FCB24D279}"/>
              </a:ext>
            </a:extLst>
          </p:cNvPr>
          <p:cNvSpPr>
            <a:spLocks noGrp="1"/>
          </p:cNvSpPr>
          <p:nvPr>
            <p:ph idx="1"/>
          </p:nvPr>
        </p:nvSpPr>
        <p:spPr>
          <a:xfrm>
            <a:off x="352326" y="866755"/>
            <a:ext cx="11239500" cy="5049811"/>
          </a:xfrm>
        </p:spPr>
        <p:txBody>
          <a:bodyPr>
            <a:normAutofit/>
          </a:bodyPr>
          <a:lstStyle/>
          <a:p>
            <a:pPr indent="0" marL="0">
              <a:buNone/>
            </a:pPr>
            <a:r>
              <a:rPr b="1" dirty="0" lang="en-US"/>
              <a:t>Solar panel manufacturing relies on import of metals from adversarial countries</a:t>
            </a:r>
            <a:endParaRPr dirty="0" i="1" lang="en-US"/>
          </a:p>
          <a:p>
            <a:pPr indent="0" marL="0">
              <a:buNone/>
            </a:pPr>
            <a:endParaRPr dirty="0" lang="en-US" sz="1800"/>
          </a:p>
        </p:txBody>
      </p:sp>
      <p:pic>
        <p:nvPicPr>
          <p:cNvPr id="9" name="Picture 8">
            <a:extLst>
              <a:ext uri="{FF2B5EF4-FFF2-40B4-BE49-F238E27FC236}">
                <a16:creationId xmlns:a16="http://schemas.microsoft.com/office/drawing/2014/main" id="{B1F231B5-83E9-008E-795B-E4DB000332B2}"/>
              </a:ext>
            </a:extLst>
          </p:cNvPr>
          <p:cNvPicPr>
            <a:picLocks noChangeAspect="1"/>
          </p:cNvPicPr>
          <p:nvPr/>
        </p:nvPicPr>
        <p:blipFill rotWithShape="1">
          <a:blip r:embed="rId3"/>
          <a:srcRect b="90555" t="29"/>
          <a:stretch/>
        </p:blipFill>
        <p:spPr>
          <a:xfrm>
            <a:off x="2635714" y="5884365"/>
            <a:ext cx="6920571" cy="495327"/>
          </a:xfrm>
          <a:prstGeom prst="rect">
            <a:avLst/>
          </a:prstGeom>
        </p:spPr>
      </p:pic>
      <p:sp>
        <p:nvSpPr>
          <p:cNvPr id="10" name="TextBox 9">
            <a:extLst>
              <a:ext uri="{FF2B5EF4-FFF2-40B4-BE49-F238E27FC236}">
                <a16:creationId xmlns:a16="http://schemas.microsoft.com/office/drawing/2014/main" id="{3A99DC4B-090F-D1D6-8EEA-1A2C83909CB5}"/>
              </a:ext>
            </a:extLst>
          </p:cNvPr>
          <p:cNvSpPr txBox="1"/>
          <p:nvPr/>
        </p:nvSpPr>
        <p:spPr>
          <a:xfrm>
            <a:off x="250256" y="6484937"/>
            <a:ext cx="5492209" cy="307777"/>
          </a:xfrm>
          <a:prstGeom prst="rect">
            <a:avLst/>
          </a:prstGeom>
          <a:noFill/>
        </p:spPr>
        <p:txBody>
          <a:bodyPr rtlCol="0" wrap="none">
            <a:spAutoFit/>
          </a:bodyPr>
          <a:lstStyle/>
          <a:p>
            <a:pPr algn="l">
              <a:spcBef>
                <a:spcPts val="1000"/>
              </a:spcBef>
              <a:spcAft>
                <a:spcPts val="600"/>
              </a:spcAft>
            </a:pPr>
            <a:r>
              <a:rPr dirty="0" lang="en-US" sz="1400">
                <a:solidFill>
                  <a:schemeClr val="bg1"/>
                </a:solidFill>
              </a:rPr>
              <a:t>Herring, R. </a:t>
            </a:r>
            <a:r>
              <a:rPr dirty="0" i="1" lang="en-US" sz="1400">
                <a:solidFill>
                  <a:schemeClr val="bg1"/>
                </a:solidFill>
              </a:rPr>
              <a:t>Sandia National Laboratories, </a:t>
            </a:r>
            <a:r>
              <a:rPr b="1" dirty="0" lang="en-US" sz="1400">
                <a:solidFill>
                  <a:schemeClr val="bg1"/>
                </a:solidFill>
              </a:rPr>
              <a:t>2023,</a:t>
            </a:r>
            <a:r>
              <a:rPr dirty="0" lang="en-US" sz="1400">
                <a:solidFill>
                  <a:schemeClr val="bg1"/>
                </a:solidFill>
              </a:rPr>
              <a:t> SAND2023-11056.</a:t>
            </a:r>
          </a:p>
        </p:txBody>
      </p:sp>
      <p:sp>
        <p:nvSpPr>
          <p:cNvPr id="5" name="Title 3">
            <a:extLst>
              <a:ext uri="{FF2B5EF4-FFF2-40B4-BE49-F238E27FC236}">
                <a16:creationId xmlns:a16="http://schemas.microsoft.com/office/drawing/2014/main" id="{40334339-AAC9-0015-3922-1906B7B3A252}"/>
              </a:ext>
            </a:extLst>
          </p:cNvPr>
          <p:cNvSpPr txBox="1">
            <a:spLocks/>
          </p:cNvSpPr>
          <p:nvPr/>
        </p:nvSpPr>
        <p:spPr>
          <a:xfrm>
            <a:off x="352326" y="124253"/>
            <a:ext cx="10224545" cy="676374"/>
          </a:xfrm>
          <a:prstGeom prst="rect">
            <a:avLst/>
          </a:prstGeom>
        </p:spPr>
        <p:txBody>
          <a:bodyPr anchor="ctr" bIns="0" lIns="0" rIns="0" rtlCol="0" tIns="0" vert="horz">
            <a:noAutofit/>
          </a:bodyPr>
          <a:lstStyle>
            <a:lvl1pPr algn="l" defTabSz="914400" eaLnBrk="1" hangingPunct="1" latinLnBrk="0" rtl="0">
              <a:lnSpc>
                <a:spcPct val="90000"/>
              </a:lnSpc>
              <a:spcBef>
                <a:spcPct val="0"/>
              </a:spcBef>
              <a:buNone/>
              <a:defRPr baseline="0" cap="all" kern="1200" sz="28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dirty="0" lang="en-US"/>
              <a:t>An option for </a:t>
            </a:r>
            <a:r>
              <a:rPr dirty="0" err="1" lang="en-US"/>
              <a:t>eol</a:t>
            </a:r>
            <a:r>
              <a:rPr dirty="0" lang="en-US"/>
              <a:t> panels: recycling</a:t>
            </a:r>
          </a:p>
        </p:txBody>
      </p:sp>
    </p:spTree>
    <p:extLst>
      <p:ext uri="{BB962C8B-B14F-4D97-AF65-F5344CB8AC3E}">
        <p14:creationId xmlns:p14="http://schemas.microsoft.com/office/powerpoint/2010/main" val="1120836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38826"/>
            <a:ext cx="485874" cy="219174"/>
          </a:xfrm>
        </p:spPr>
        <p:txBody>
          <a:bodyPr/>
          <a:lstStyle/>
          <a:p>
            <a:fld id="{6FB6B91F-BB11-E946-B7F6-1372EDB8DEC1}" type="slidenum">
              <a:rPr lang="en-US" sz="1400" smtClean="0"/>
              <a:pPr/>
              <a:t>11</a:t>
            </a:fld>
            <a:endParaRPr lang="en-US" sz="1400" dirty="0"/>
          </a:p>
        </p:txBody>
      </p:sp>
      <p:sp>
        <p:nvSpPr>
          <p:cNvPr id="7" name="Content Placeholder 6">
            <a:extLst>
              <a:ext uri="{FF2B5EF4-FFF2-40B4-BE49-F238E27FC236}">
                <a16:creationId xmlns:a16="http://schemas.microsoft.com/office/drawing/2014/main" id="{C1BD312F-D4C4-9150-434A-F18FCB24D279}"/>
              </a:ext>
            </a:extLst>
          </p:cNvPr>
          <p:cNvSpPr>
            <a:spLocks noGrp="1"/>
          </p:cNvSpPr>
          <p:nvPr>
            <p:ph idx="1"/>
          </p:nvPr>
        </p:nvSpPr>
        <p:spPr>
          <a:xfrm>
            <a:off x="573042" y="851836"/>
            <a:ext cx="11239500" cy="5049811"/>
          </a:xfrm>
        </p:spPr>
        <p:txBody>
          <a:bodyPr>
            <a:normAutofit/>
          </a:bodyPr>
          <a:lstStyle/>
          <a:p>
            <a:pPr marL="0" indent="0">
              <a:buNone/>
            </a:pPr>
            <a:r>
              <a:rPr lang="en-US" b="1" dirty="0"/>
              <a:t>Dumping EOL panels in the landfill could lead to leaching of toxic and/or environmentally harmful metals, including cadmium, lead, chromium, and nickel</a:t>
            </a:r>
            <a:endParaRPr lang="en-US" b="1" i="1" dirty="0"/>
          </a:p>
        </p:txBody>
      </p:sp>
      <p:sp>
        <p:nvSpPr>
          <p:cNvPr id="2" name="TextBox 1">
            <a:extLst>
              <a:ext uri="{FF2B5EF4-FFF2-40B4-BE49-F238E27FC236}">
                <a16:creationId xmlns:a16="http://schemas.microsoft.com/office/drawing/2014/main" id="{4132C1FE-269A-046F-7FF7-E82C3262F53C}"/>
              </a:ext>
            </a:extLst>
          </p:cNvPr>
          <p:cNvSpPr txBox="1"/>
          <p:nvPr/>
        </p:nvSpPr>
        <p:spPr>
          <a:xfrm>
            <a:off x="250256" y="6484937"/>
            <a:ext cx="7021474" cy="307777"/>
          </a:xfrm>
          <a:prstGeom prst="rect">
            <a:avLst/>
          </a:prstGeom>
          <a:noFill/>
        </p:spPr>
        <p:txBody>
          <a:bodyPr wrap="none" rtlCol="0">
            <a:spAutoFit/>
          </a:bodyPr>
          <a:lstStyle/>
          <a:p>
            <a:pPr algn="l">
              <a:spcBef>
                <a:spcPts val="1000"/>
              </a:spcBef>
              <a:spcAft>
                <a:spcPts val="600"/>
              </a:spcAft>
            </a:pPr>
            <a:r>
              <a:rPr lang="en-US" sz="1400" i="1" dirty="0">
                <a:solidFill>
                  <a:schemeClr val="bg1"/>
                </a:solidFill>
              </a:rPr>
              <a:t>IOP Confer. Ser.: Earth Environ. Sci. </a:t>
            </a:r>
            <a:r>
              <a:rPr lang="en-US" sz="1400" b="1" dirty="0">
                <a:solidFill>
                  <a:schemeClr val="bg1"/>
                </a:solidFill>
              </a:rPr>
              <a:t>2020, </a:t>
            </a:r>
            <a:r>
              <a:rPr lang="en-US" sz="1400" i="1" dirty="0">
                <a:solidFill>
                  <a:schemeClr val="bg1"/>
                </a:solidFill>
              </a:rPr>
              <a:t>494, </a:t>
            </a:r>
            <a:r>
              <a:rPr lang="en-US" sz="1400" dirty="0">
                <a:solidFill>
                  <a:schemeClr val="bg1"/>
                </a:solidFill>
              </a:rPr>
              <a:t>doi:10.1088/1755-1315/494/1/012013.</a:t>
            </a:r>
            <a:endParaRPr lang="en-US" sz="1400" i="1" dirty="0">
              <a:solidFill>
                <a:schemeClr val="bg1"/>
              </a:solidFill>
            </a:endParaRPr>
          </a:p>
        </p:txBody>
      </p:sp>
      <p:pic>
        <p:nvPicPr>
          <p:cNvPr id="8" name="Picture 7">
            <a:extLst>
              <a:ext uri="{FF2B5EF4-FFF2-40B4-BE49-F238E27FC236}">
                <a16:creationId xmlns:a16="http://schemas.microsoft.com/office/drawing/2014/main" id="{3BA3E482-77BB-29CA-895C-F3354E389772}"/>
              </a:ext>
            </a:extLst>
          </p:cNvPr>
          <p:cNvPicPr>
            <a:picLocks noChangeAspect="1"/>
          </p:cNvPicPr>
          <p:nvPr/>
        </p:nvPicPr>
        <p:blipFill>
          <a:blip r:embed="rId3"/>
          <a:stretch>
            <a:fillRect/>
          </a:stretch>
        </p:blipFill>
        <p:spPr>
          <a:xfrm>
            <a:off x="2117520" y="1528210"/>
            <a:ext cx="7956960" cy="4774176"/>
          </a:xfrm>
          <a:prstGeom prst="rect">
            <a:avLst/>
          </a:prstGeom>
        </p:spPr>
      </p:pic>
      <p:sp>
        <p:nvSpPr>
          <p:cNvPr id="9" name="Title 3">
            <a:extLst>
              <a:ext uri="{FF2B5EF4-FFF2-40B4-BE49-F238E27FC236}">
                <a16:creationId xmlns:a16="http://schemas.microsoft.com/office/drawing/2014/main" id="{BDBBE06F-A8B3-4E36-1F49-C792A551AE5C}"/>
              </a:ext>
            </a:extLst>
          </p:cNvPr>
          <p:cNvSpPr>
            <a:spLocks noGrp="1"/>
          </p:cNvSpPr>
          <p:nvPr>
            <p:ph type="title"/>
          </p:nvPr>
        </p:nvSpPr>
        <p:spPr>
          <a:xfrm>
            <a:off x="573042" y="222004"/>
            <a:ext cx="10224545" cy="676374"/>
          </a:xfrm>
        </p:spPr>
        <p:txBody>
          <a:bodyPr/>
          <a:lstStyle/>
          <a:p>
            <a:r>
              <a:rPr lang="en-US" dirty="0"/>
              <a:t>An option for </a:t>
            </a:r>
            <a:r>
              <a:rPr lang="en-US" dirty="0" err="1"/>
              <a:t>eol</a:t>
            </a:r>
            <a:r>
              <a:rPr lang="en-US" dirty="0"/>
              <a:t> panels: recycling</a:t>
            </a:r>
          </a:p>
        </p:txBody>
      </p:sp>
    </p:spTree>
    <p:extLst>
      <p:ext uri="{BB962C8B-B14F-4D97-AF65-F5344CB8AC3E}">
        <p14:creationId xmlns:p14="http://schemas.microsoft.com/office/powerpoint/2010/main" val="2090114333"/>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7C7A48-81A8-AF33-49B6-E1E2EAD3BCBE}"/>
              </a:ext>
            </a:extLst>
          </p:cNvPr>
          <p:cNvSpPr>
            <a:spLocks noGrp="1"/>
          </p:cNvSpPr>
          <p:nvPr>
            <p:ph idx="4" sz="quarter" type="sldNum"/>
          </p:nvPr>
        </p:nvSpPr>
        <p:spPr>
          <a:xfrm>
            <a:off x="11706126" y="6638826"/>
            <a:ext cx="485874" cy="219174"/>
          </a:xfrm>
        </p:spPr>
        <p:txBody>
          <a:bodyPr/>
          <a:lstStyle/>
          <a:p>
            <a:fld id="{6FB6B91F-BB11-E946-B7F6-1372EDB8DEC1}" type="slidenum">
              <a:rPr lang="en-US" smtClean="0" sz="1400"/>
              <a:pPr/>
              <a:t>12</a:t>
            </a:fld>
            <a:endParaRPr dirty="0" lang="en-US" sz="1400"/>
          </a:p>
        </p:txBody>
      </p:sp>
      <p:sp>
        <p:nvSpPr>
          <p:cNvPr id="7" name="Content Placeholder 6">
            <a:extLst>
              <a:ext uri="{FF2B5EF4-FFF2-40B4-BE49-F238E27FC236}">
                <a16:creationId xmlns:a16="http://schemas.microsoft.com/office/drawing/2014/main" id="{C1BD312F-D4C4-9150-434A-F18FCB24D279}"/>
              </a:ext>
            </a:extLst>
          </p:cNvPr>
          <p:cNvSpPr>
            <a:spLocks noGrp="1"/>
          </p:cNvSpPr>
          <p:nvPr>
            <p:ph idx="1"/>
          </p:nvPr>
        </p:nvSpPr>
        <p:spPr>
          <a:xfrm>
            <a:off x="657125" y="1439917"/>
            <a:ext cx="11239500" cy="4835585"/>
          </a:xfrm>
        </p:spPr>
        <p:txBody>
          <a:bodyPr>
            <a:normAutofit/>
          </a:bodyPr>
          <a:lstStyle/>
          <a:p>
            <a:pPr indent="0" marL="0">
              <a:buNone/>
            </a:pPr>
            <a:r>
              <a:rPr b="1" dirty="0" lang="en-US"/>
              <a:t>Most materials in a solar panel are readily recyclable:</a:t>
            </a:r>
            <a:endParaRPr b="1" dirty="0" lang="en-US">
              <a:solidFill>
                <a:schemeClr val="accent1"/>
              </a:solidFill>
            </a:endParaRPr>
          </a:p>
        </p:txBody>
      </p:sp>
      <p:sp>
        <p:nvSpPr>
          <p:cNvPr id="2" name="TextBox 1">
            <a:extLst>
              <a:ext uri="{FF2B5EF4-FFF2-40B4-BE49-F238E27FC236}">
                <a16:creationId xmlns:a16="http://schemas.microsoft.com/office/drawing/2014/main" id="{4132C1FE-269A-046F-7FF7-E82C3262F53C}"/>
              </a:ext>
            </a:extLst>
          </p:cNvPr>
          <p:cNvSpPr txBox="1"/>
          <p:nvPr/>
        </p:nvSpPr>
        <p:spPr>
          <a:xfrm>
            <a:off x="250256" y="6484937"/>
            <a:ext cx="3825086" cy="307777"/>
          </a:xfrm>
          <a:prstGeom prst="rect">
            <a:avLst/>
          </a:prstGeom>
          <a:noFill/>
        </p:spPr>
        <p:txBody>
          <a:bodyPr rtlCol="0" wrap="none">
            <a:spAutoFit/>
          </a:bodyPr>
          <a:lstStyle/>
          <a:p>
            <a:pPr algn="l">
              <a:spcBef>
                <a:spcPts val="1000"/>
              </a:spcBef>
              <a:spcAft>
                <a:spcPts val="600"/>
              </a:spcAft>
            </a:pPr>
            <a:r>
              <a:rPr dirty="0" i="1" lang="en-US" sz="1400">
                <a:solidFill>
                  <a:schemeClr val="bg1"/>
                </a:solidFill>
              </a:rPr>
              <a:t>Sol. Energy Mat. Sol. Cells. </a:t>
            </a:r>
            <a:r>
              <a:rPr b="1" dirty="0" lang="en-US" sz="1400">
                <a:solidFill>
                  <a:schemeClr val="bg1"/>
                </a:solidFill>
              </a:rPr>
              <a:t>2022, </a:t>
            </a:r>
            <a:r>
              <a:rPr dirty="0" i="1" lang="en-US" sz="1400">
                <a:solidFill>
                  <a:schemeClr val="bg1"/>
                </a:solidFill>
              </a:rPr>
              <a:t>248, </a:t>
            </a:r>
            <a:r>
              <a:rPr dirty="0" lang="en-US" sz="1400">
                <a:solidFill>
                  <a:schemeClr val="bg1"/>
                </a:solidFill>
              </a:rPr>
              <a:t>111976.</a:t>
            </a:r>
            <a:endParaRPr dirty="0" i="1" lang="en-US" sz="1400">
              <a:solidFill>
                <a:schemeClr val="bg1"/>
              </a:solidFill>
            </a:endParaRPr>
          </a:p>
        </p:txBody>
      </p:sp>
      <p:pic>
        <p:nvPicPr>
          <p:cNvPr id="5" name="Picture 4">
            <a:extLst>
              <a:ext uri="{FF2B5EF4-FFF2-40B4-BE49-F238E27FC236}">
                <a16:creationId xmlns:a16="http://schemas.microsoft.com/office/drawing/2014/main" id="{7F055318-ED89-8597-F36B-08F8437AFF9E}"/>
              </a:ext>
            </a:extLst>
          </p:cNvPr>
          <p:cNvPicPr>
            <a:picLocks noChangeAspect="1"/>
          </p:cNvPicPr>
          <p:nvPr/>
        </p:nvPicPr>
        <p:blipFill rotWithShape="1">
          <a:blip r:embed="rId3"/>
          <a:srcRect b="120" t="328"/>
          <a:stretch/>
        </p:blipFill>
        <p:spPr>
          <a:xfrm>
            <a:off x="1020788" y="1933903"/>
            <a:ext cx="9497218" cy="2783959"/>
          </a:xfrm>
          <a:prstGeom prst="rect">
            <a:avLst/>
          </a:prstGeom>
        </p:spPr>
      </p:pic>
      <p:sp>
        <p:nvSpPr>
          <p:cNvPr id="9" name="Title 3">
            <a:extLst>
              <a:ext uri="{FF2B5EF4-FFF2-40B4-BE49-F238E27FC236}">
                <a16:creationId xmlns:a16="http://schemas.microsoft.com/office/drawing/2014/main" id="{A4C326CF-3452-2F1A-E23E-046FC053F6CE}"/>
              </a:ext>
            </a:extLst>
          </p:cNvPr>
          <p:cNvSpPr>
            <a:spLocks noGrp="1"/>
          </p:cNvSpPr>
          <p:nvPr>
            <p:ph type="title"/>
          </p:nvPr>
        </p:nvSpPr>
        <p:spPr>
          <a:xfrm>
            <a:off x="657125" y="244311"/>
            <a:ext cx="10224545" cy="676374"/>
          </a:xfrm>
        </p:spPr>
        <p:txBody>
          <a:bodyPr/>
          <a:lstStyle/>
          <a:p>
            <a:r>
              <a:rPr dirty="0" lang="en-US"/>
              <a:t>An option for </a:t>
            </a:r>
            <a:r>
              <a:rPr dirty="0" err="1" lang="en-US"/>
              <a:t>eol</a:t>
            </a:r>
            <a:r>
              <a:rPr dirty="0" lang="en-US"/>
              <a:t> panels: recycling</a:t>
            </a:r>
          </a:p>
        </p:txBody>
      </p:sp>
    </p:spTree>
    <p:extLst>
      <p:ext uri="{BB962C8B-B14F-4D97-AF65-F5344CB8AC3E}">
        <p14:creationId xmlns:p14="http://schemas.microsoft.com/office/powerpoint/2010/main" val="310395975"/>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dirty="0" lang="en-US"/>
              <a:t>Many companies nationwide are capitalizing on solar recycling</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idx="4" sz="quarter" type="sldNum"/>
          </p:nvPr>
        </p:nvSpPr>
        <p:spPr>
          <a:xfrm>
            <a:off x="11706126" y="6638826"/>
            <a:ext cx="485874" cy="219174"/>
          </a:xfrm>
        </p:spPr>
        <p:txBody>
          <a:bodyPr/>
          <a:lstStyle/>
          <a:p>
            <a:fld id="{6FB6B91F-BB11-E946-B7F6-1372EDB8DEC1}" type="slidenum">
              <a:rPr lang="en-US" smtClean="0" sz="1400"/>
              <a:pPr/>
              <a:t>13</a:t>
            </a:fld>
            <a:endParaRPr dirty="0" lang="en-US" sz="1400"/>
          </a:p>
        </p:txBody>
      </p:sp>
      <p:grpSp>
        <p:nvGrpSpPr>
          <p:cNvPr id="2" name="Group 1">
            <a:extLst>
              <a:ext uri="{FF2B5EF4-FFF2-40B4-BE49-F238E27FC236}">
                <a16:creationId xmlns:a16="http://schemas.microsoft.com/office/drawing/2014/main" id="{6E4EB6D9-54D0-4319-3BC9-B5865AA4C686}"/>
              </a:ext>
            </a:extLst>
          </p:cNvPr>
          <p:cNvGrpSpPr/>
          <p:nvPr/>
        </p:nvGrpSpPr>
        <p:grpSpPr>
          <a:xfrm>
            <a:off x="827773" y="895548"/>
            <a:ext cx="9490312" cy="5831762"/>
            <a:chOff x="827773" y="895548"/>
            <a:chExt cx="9490312" cy="5831762"/>
          </a:xfrm>
        </p:grpSpPr>
        <p:pic>
          <p:nvPicPr>
            <p:cNvPr id="8" name="Picture 7">
              <a:extLst>
                <a:ext uri="{FF2B5EF4-FFF2-40B4-BE49-F238E27FC236}">
                  <a16:creationId xmlns:a16="http://schemas.microsoft.com/office/drawing/2014/main" id="{E2978412-8C94-8096-BA1B-8834C602AEEB}"/>
                </a:ext>
              </a:extLst>
            </p:cNvPr>
            <p:cNvPicPr>
              <a:picLocks noChangeAspect="1"/>
            </p:cNvPicPr>
            <p:nvPr/>
          </p:nvPicPr>
          <p:blipFill rotWithShape="1">
            <a:blip r:embed="rId3"/>
            <a:srcRect b="71" l="27" t="20"/>
            <a:stretch/>
          </p:blipFill>
          <p:spPr>
            <a:xfrm>
              <a:off x="1262202" y="895548"/>
              <a:ext cx="9055883" cy="5724426"/>
            </a:xfrm>
            <a:prstGeom prst="rect">
              <a:avLst/>
            </a:prstGeom>
          </p:spPr>
        </p:pic>
        <p:sp>
          <p:nvSpPr>
            <p:cNvPr id="9" name="Rectangle 8">
              <a:extLst>
                <a:ext uri="{FF2B5EF4-FFF2-40B4-BE49-F238E27FC236}">
                  <a16:creationId xmlns:a16="http://schemas.microsoft.com/office/drawing/2014/main" id="{D5D3748D-22B5-914D-8B70-D6741EF10E94}"/>
                </a:ext>
              </a:extLst>
            </p:cNvPr>
            <p:cNvSpPr/>
            <p:nvPr/>
          </p:nvSpPr>
          <p:spPr>
            <a:xfrm rot="5400000">
              <a:off x="1644866" y="4592308"/>
              <a:ext cx="1317909" cy="29520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10" name="Rectangle 9">
              <a:extLst>
                <a:ext uri="{FF2B5EF4-FFF2-40B4-BE49-F238E27FC236}">
                  <a16:creationId xmlns:a16="http://schemas.microsoft.com/office/drawing/2014/main" id="{B8BD3856-D2CE-55A9-F009-DD3F76F0688C}"/>
                </a:ext>
              </a:extLst>
            </p:cNvPr>
            <p:cNvSpPr/>
            <p:nvPr/>
          </p:nvSpPr>
          <p:spPr>
            <a:xfrm rot="8374103">
              <a:off x="1142803" y="3874903"/>
              <a:ext cx="869954" cy="232945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 name="Flowchart: Display 10">
              <a:extLst>
                <a:ext uri="{FF2B5EF4-FFF2-40B4-BE49-F238E27FC236}">
                  <a16:creationId xmlns:a16="http://schemas.microsoft.com/office/drawing/2014/main" id="{1FDB44E2-7C96-3FB7-1D5E-5B83B8FB0DF2}"/>
                </a:ext>
              </a:extLst>
            </p:cNvPr>
            <p:cNvSpPr/>
            <p:nvPr/>
          </p:nvSpPr>
          <p:spPr>
            <a:xfrm rot="16200000">
              <a:off x="5454843" y="5120413"/>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TextBox 11">
              <a:extLst>
                <a:ext uri="{FF2B5EF4-FFF2-40B4-BE49-F238E27FC236}">
                  <a16:creationId xmlns:a16="http://schemas.microsoft.com/office/drawing/2014/main" id="{7F2A1DA3-2268-0C71-80A9-3D97D9E0C29C}"/>
                </a:ext>
              </a:extLst>
            </p:cNvPr>
            <p:cNvSpPr txBox="1"/>
            <p:nvPr/>
          </p:nvSpPr>
          <p:spPr>
            <a:xfrm>
              <a:off x="5548680" y="5106834"/>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7</a:t>
              </a:r>
            </a:p>
          </p:txBody>
        </p:sp>
        <p:sp>
          <p:nvSpPr>
            <p:cNvPr id="13" name="Flowchart: Display 12">
              <a:extLst>
                <a:ext uri="{FF2B5EF4-FFF2-40B4-BE49-F238E27FC236}">
                  <a16:creationId xmlns:a16="http://schemas.microsoft.com/office/drawing/2014/main" id="{C5988534-7371-B518-31DA-B819222247F7}"/>
                </a:ext>
              </a:extLst>
            </p:cNvPr>
            <p:cNvSpPr/>
            <p:nvPr/>
          </p:nvSpPr>
          <p:spPr>
            <a:xfrm rot="16200000">
              <a:off x="1907602" y="3959147"/>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TextBox 13">
              <a:extLst>
                <a:ext uri="{FF2B5EF4-FFF2-40B4-BE49-F238E27FC236}">
                  <a16:creationId xmlns:a16="http://schemas.microsoft.com/office/drawing/2014/main" id="{3EA5F113-C0EA-7867-C0FD-F3F32F997226}"/>
                </a:ext>
              </a:extLst>
            </p:cNvPr>
            <p:cNvSpPr txBox="1"/>
            <p:nvPr/>
          </p:nvSpPr>
          <p:spPr>
            <a:xfrm>
              <a:off x="2001439" y="3945568"/>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4</a:t>
              </a:r>
            </a:p>
          </p:txBody>
        </p:sp>
        <p:sp>
          <p:nvSpPr>
            <p:cNvPr id="15" name="Flowchart: Display 14">
              <a:extLst>
                <a:ext uri="{FF2B5EF4-FFF2-40B4-BE49-F238E27FC236}">
                  <a16:creationId xmlns:a16="http://schemas.microsoft.com/office/drawing/2014/main" id="{F433F9D2-D6AD-5EC0-7088-E07F4CB08513}"/>
                </a:ext>
              </a:extLst>
            </p:cNvPr>
            <p:cNvSpPr/>
            <p:nvPr/>
          </p:nvSpPr>
          <p:spPr>
            <a:xfrm rot="16200000">
              <a:off x="4398553" y="3619844"/>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TextBox 15">
              <a:extLst>
                <a:ext uri="{FF2B5EF4-FFF2-40B4-BE49-F238E27FC236}">
                  <a16:creationId xmlns:a16="http://schemas.microsoft.com/office/drawing/2014/main" id="{FD76CC28-7BEC-929A-203D-3B7CB8E02CB1}"/>
                </a:ext>
              </a:extLst>
            </p:cNvPr>
            <p:cNvSpPr txBox="1"/>
            <p:nvPr/>
          </p:nvSpPr>
          <p:spPr>
            <a:xfrm>
              <a:off x="4492390" y="3606265"/>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4</a:t>
              </a:r>
            </a:p>
          </p:txBody>
        </p:sp>
        <p:sp>
          <p:nvSpPr>
            <p:cNvPr id="17" name="Flowchart: Display 16">
              <a:extLst>
                <a:ext uri="{FF2B5EF4-FFF2-40B4-BE49-F238E27FC236}">
                  <a16:creationId xmlns:a16="http://schemas.microsoft.com/office/drawing/2014/main" id="{19808519-5397-CD07-FDD3-C7D5DC3CB90B}"/>
                </a:ext>
              </a:extLst>
            </p:cNvPr>
            <p:cNvSpPr/>
            <p:nvPr/>
          </p:nvSpPr>
          <p:spPr>
            <a:xfrm rot="16200000">
              <a:off x="8760347" y="3687051"/>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TextBox 17">
              <a:extLst>
                <a:ext uri="{FF2B5EF4-FFF2-40B4-BE49-F238E27FC236}">
                  <a16:creationId xmlns:a16="http://schemas.microsoft.com/office/drawing/2014/main" id="{1491C24E-97CB-2934-D735-8200759CA910}"/>
                </a:ext>
              </a:extLst>
            </p:cNvPr>
            <p:cNvSpPr txBox="1"/>
            <p:nvPr/>
          </p:nvSpPr>
          <p:spPr>
            <a:xfrm>
              <a:off x="8854184" y="3673472"/>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2</a:t>
              </a:r>
            </a:p>
          </p:txBody>
        </p:sp>
        <p:sp>
          <p:nvSpPr>
            <p:cNvPr id="19" name="Flowchart: Display 18">
              <a:extLst>
                <a:ext uri="{FF2B5EF4-FFF2-40B4-BE49-F238E27FC236}">
                  <a16:creationId xmlns:a16="http://schemas.microsoft.com/office/drawing/2014/main" id="{309D4B37-456F-8438-D7B0-738350BCEE6C}"/>
                </a:ext>
              </a:extLst>
            </p:cNvPr>
            <p:cNvSpPr/>
            <p:nvPr/>
          </p:nvSpPr>
          <p:spPr>
            <a:xfrm rot="16200000">
              <a:off x="8916046" y="2392462"/>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TextBox 19">
              <a:extLst>
                <a:ext uri="{FF2B5EF4-FFF2-40B4-BE49-F238E27FC236}">
                  <a16:creationId xmlns:a16="http://schemas.microsoft.com/office/drawing/2014/main" id="{56E1BFC1-B0EE-A434-C0D9-7E69FBA0893F}"/>
                </a:ext>
              </a:extLst>
            </p:cNvPr>
            <p:cNvSpPr txBox="1"/>
            <p:nvPr/>
          </p:nvSpPr>
          <p:spPr>
            <a:xfrm>
              <a:off x="9009883" y="2378883"/>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2</a:t>
              </a:r>
            </a:p>
          </p:txBody>
        </p:sp>
        <p:sp>
          <p:nvSpPr>
            <p:cNvPr id="21" name="Flowchart: Display 20">
              <a:extLst>
                <a:ext uri="{FF2B5EF4-FFF2-40B4-BE49-F238E27FC236}">
                  <a16:creationId xmlns:a16="http://schemas.microsoft.com/office/drawing/2014/main" id="{961ACAC8-BDBB-C553-353A-408CA60C58EB}"/>
                </a:ext>
              </a:extLst>
            </p:cNvPr>
            <p:cNvSpPr/>
            <p:nvPr/>
          </p:nvSpPr>
          <p:spPr>
            <a:xfrm rot="16200000">
              <a:off x="5702574" y="4160017"/>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TextBox 21">
              <a:extLst>
                <a:ext uri="{FF2B5EF4-FFF2-40B4-BE49-F238E27FC236}">
                  <a16:creationId xmlns:a16="http://schemas.microsoft.com/office/drawing/2014/main" id="{4A309744-E1B8-C11F-F27B-E18618B33D7A}"/>
                </a:ext>
              </a:extLst>
            </p:cNvPr>
            <p:cNvSpPr txBox="1"/>
            <p:nvPr/>
          </p:nvSpPr>
          <p:spPr>
            <a:xfrm>
              <a:off x="5796411" y="4146438"/>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23" name="Flowchart: Display 22">
              <a:extLst>
                <a:ext uri="{FF2B5EF4-FFF2-40B4-BE49-F238E27FC236}">
                  <a16:creationId xmlns:a16="http://schemas.microsoft.com/office/drawing/2014/main" id="{36DD294B-1708-4387-32E8-0E7B07A1771D}"/>
                </a:ext>
              </a:extLst>
            </p:cNvPr>
            <p:cNvSpPr/>
            <p:nvPr/>
          </p:nvSpPr>
          <p:spPr>
            <a:xfrm rot="16200000">
              <a:off x="3114780" y="4195631"/>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TextBox 23">
              <a:extLst>
                <a:ext uri="{FF2B5EF4-FFF2-40B4-BE49-F238E27FC236}">
                  <a16:creationId xmlns:a16="http://schemas.microsoft.com/office/drawing/2014/main" id="{7A8D141D-AC08-7E44-D0FD-8C3FF87DF7FA}"/>
                </a:ext>
              </a:extLst>
            </p:cNvPr>
            <p:cNvSpPr txBox="1"/>
            <p:nvPr/>
          </p:nvSpPr>
          <p:spPr>
            <a:xfrm>
              <a:off x="3208617" y="4182052"/>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3</a:t>
              </a:r>
            </a:p>
          </p:txBody>
        </p:sp>
        <p:sp>
          <p:nvSpPr>
            <p:cNvPr id="25" name="Flowchart: Display 24">
              <a:extLst>
                <a:ext uri="{FF2B5EF4-FFF2-40B4-BE49-F238E27FC236}">
                  <a16:creationId xmlns:a16="http://schemas.microsoft.com/office/drawing/2014/main" id="{4F9CF00D-FBA8-1DD1-240E-F5ED0E4AD585}"/>
                </a:ext>
              </a:extLst>
            </p:cNvPr>
            <p:cNvSpPr/>
            <p:nvPr/>
          </p:nvSpPr>
          <p:spPr>
            <a:xfrm rot="16200000">
              <a:off x="8760347" y="5526174"/>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TextBox 25">
              <a:extLst>
                <a:ext uri="{FF2B5EF4-FFF2-40B4-BE49-F238E27FC236}">
                  <a16:creationId xmlns:a16="http://schemas.microsoft.com/office/drawing/2014/main" id="{93ADF214-C9CC-05BB-E7E0-0064641B58DB}"/>
                </a:ext>
              </a:extLst>
            </p:cNvPr>
            <p:cNvSpPr txBox="1"/>
            <p:nvPr/>
          </p:nvSpPr>
          <p:spPr>
            <a:xfrm>
              <a:off x="8854184" y="5512595"/>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2</a:t>
              </a:r>
            </a:p>
          </p:txBody>
        </p:sp>
        <p:sp>
          <p:nvSpPr>
            <p:cNvPr id="27" name="Flowchart: Display 26">
              <a:extLst>
                <a:ext uri="{FF2B5EF4-FFF2-40B4-BE49-F238E27FC236}">
                  <a16:creationId xmlns:a16="http://schemas.microsoft.com/office/drawing/2014/main" id="{F2D1C280-AFB4-AB74-AC2F-3E94832013F3}"/>
                </a:ext>
              </a:extLst>
            </p:cNvPr>
            <p:cNvSpPr/>
            <p:nvPr/>
          </p:nvSpPr>
          <p:spPr>
            <a:xfrm rot="16200000">
              <a:off x="2377167" y="1343806"/>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8" name="TextBox 27">
              <a:extLst>
                <a:ext uri="{FF2B5EF4-FFF2-40B4-BE49-F238E27FC236}">
                  <a16:creationId xmlns:a16="http://schemas.microsoft.com/office/drawing/2014/main" id="{888EE9D6-4B9B-6615-939E-BF8B4B99BA9A}"/>
                </a:ext>
              </a:extLst>
            </p:cNvPr>
            <p:cNvSpPr txBox="1"/>
            <p:nvPr/>
          </p:nvSpPr>
          <p:spPr>
            <a:xfrm>
              <a:off x="2471004" y="1330227"/>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3</a:t>
              </a:r>
            </a:p>
          </p:txBody>
        </p:sp>
        <p:sp>
          <p:nvSpPr>
            <p:cNvPr id="29" name="Flowchart: Display 28">
              <a:extLst>
                <a:ext uri="{FF2B5EF4-FFF2-40B4-BE49-F238E27FC236}">
                  <a16:creationId xmlns:a16="http://schemas.microsoft.com/office/drawing/2014/main" id="{144715D4-2678-824A-F5B5-36D64E7216D3}"/>
                </a:ext>
              </a:extLst>
            </p:cNvPr>
            <p:cNvSpPr/>
            <p:nvPr/>
          </p:nvSpPr>
          <p:spPr>
            <a:xfrm rot="16200000">
              <a:off x="5850076" y="1652706"/>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TextBox 29">
              <a:extLst>
                <a:ext uri="{FF2B5EF4-FFF2-40B4-BE49-F238E27FC236}">
                  <a16:creationId xmlns:a16="http://schemas.microsoft.com/office/drawing/2014/main" id="{1E9F2C05-1539-8338-6057-E5B673940C2D}"/>
                </a:ext>
              </a:extLst>
            </p:cNvPr>
            <p:cNvSpPr txBox="1"/>
            <p:nvPr/>
          </p:nvSpPr>
          <p:spPr>
            <a:xfrm>
              <a:off x="5943913" y="1639127"/>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2</a:t>
              </a:r>
            </a:p>
          </p:txBody>
        </p:sp>
        <p:sp>
          <p:nvSpPr>
            <p:cNvPr id="31" name="Flowchart: Display 30">
              <a:extLst>
                <a:ext uri="{FF2B5EF4-FFF2-40B4-BE49-F238E27FC236}">
                  <a16:creationId xmlns:a16="http://schemas.microsoft.com/office/drawing/2014/main" id="{0C242842-E18C-EE6C-20FE-E1150BA2AAC1}"/>
                </a:ext>
              </a:extLst>
            </p:cNvPr>
            <p:cNvSpPr/>
            <p:nvPr/>
          </p:nvSpPr>
          <p:spPr>
            <a:xfrm rot="16200000">
              <a:off x="6432007" y="1908387"/>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TextBox 31">
              <a:extLst>
                <a:ext uri="{FF2B5EF4-FFF2-40B4-BE49-F238E27FC236}">
                  <a16:creationId xmlns:a16="http://schemas.microsoft.com/office/drawing/2014/main" id="{2F7DEF71-1CAE-1C94-343E-D942E316EEB1}"/>
                </a:ext>
              </a:extLst>
            </p:cNvPr>
            <p:cNvSpPr txBox="1"/>
            <p:nvPr/>
          </p:nvSpPr>
          <p:spPr>
            <a:xfrm>
              <a:off x="6525844" y="1894808"/>
              <a:ext cx="301686" cy="338554"/>
            </a:xfrm>
            <a:prstGeom prst="rect">
              <a:avLst/>
            </a:prstGeom>
            <a:noFill/>
          </p:spPr>
          <p:txBody>
            <a:bodyPr rtlCol="0" wrap="square">
              <a:spAutoFit/>
            </a:bodyPr>
            <a:lstStyle/>
            <a:p>
              <a:pPr algn="l">
                <a:spcBef>
                  <a:spcPts val="1000"/>
                </a:spcBef>
                <a:spcAft>
                  <a:spcPts val="600"/>
                </a:spcAft>
              </a:pPr>
              <a:r>
                <a:rPr b="1" dirty="0" lang="en-US" sz="1600">
                  <a:solidFill>
                    <a:schemeClr val="bg1"/>
                  </a:solidFill>
                </a:rPr>
                <a:t>1</a:t>
              </a:r>
            </a:p>
          </p:txBody>
        </p:sp>
        <p:sp>
          <p:nvSpPr>
            <p:cNvPr id="33" name="Flowchart: Display 32">
              <a:extLst>
                <a:ext uri="{FF2B5EF4-FFF2-40B4-BE49-F238E27FC236}">
                  <a16:creationId xmlns:a16="http://schemas.microsoft.com/office/drawing/2014/main" id="{2DAA134C-87EC-FD2A-DA37-64BC75A753EA}"/>
                </a:ext>
              </a:extLst>
            </p:cNvPr>
            <p:cNvSpPr/>
            <p:nvPr/>
          </p:nvSpPr>
          <p:spPr>
            <a:xfrm rot="16200000">
              <a:off x="4623328" y="1561352"/>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4" name="TextBox 33">
              <a:extLst>
                <a:ext uri="{FF2B5EF4-FFF2-40B4-BE49-F238E27FC236}">
                  <a16:creationId xmlns:a16="http://schemas.microsoft.com/office/drawing/2014/main" id="{E46C6C5F-C10E-B807-8B84-F03CCE1A537E}"/>
                </a:ext>
              </a:extLst>
            </p:cNvPr>
            <p:cNvSpPr txBox="1"/>
            <p:nvPr/>
          </p:nvSpPr>
          <p:spPr>
            <a:xfrm>
              <a:off x="4717165" y="1547773"/>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35" name="Flowchart: Display 34">
              <a:extLst>
                <a:ext uri="{FF2B5EF4-FFF2-40B4-BE49-F238E27FC236}">
                  <a16:creationId xmlns:a16="http://schemas.microsoft.com/office/drawing/2014/main" id="{438F5B7E-8AC9-3BA4-591F-74CBE2C1B989}"/>
                </a:ext>
              </a:extLst>
            </p:cNvPr>
            <p:cNvSpPr/>
            <p:nvPr/>
          </p:nvSpPr>
          <p:spPr>
            <a:xfrm rot="16200000">
              <a:off x="5682473" y="2671818"/>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6" name="TextBox 35">
              <a:extLst>
                <a:ext uri="{FF2B5EF4-FFF2-40B4-BE49-F238E27FC236}">
                  <a16:creationId xmlns:a16="http://schemas.microsoft.com/office/drawing/2014/main" id="{567BB2F6-F8D5-1269-DFA4-C36E9F2DB041}"/>
                </a:ext>
              </a:extLst>
            </p:cNvPr>
            <p:cNvSpPr txBox="1"/>
            <p:nvPr/>
          </p:nvSpPr>
          <p:spPr>
            <a:xfrm>
              <a:off x="5776310" y="2658239"/>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37" name="Flowchart: Display 36">
              <a:extLst>
                <a:ext uri="{FF2B5EF4-FFF2-40B4-BE49-F238E27FC236}">
                  <a16:creationId xmlns:a16="http://schemas.microsoft.com/office/drawing/2014/main" id="{B5B7D622-8CE5-84C4-2F75-631D522462E4}"/>
                </a:ext>
              </a:extLst>
            </p:cNvPr>
            <p:cNvSpPr/>
            <p:nvPr/>
          </p:nvSpPr>
          <p:spPr>
            <a:xfrm rot="16200000">
              <a:off x="2688565" y="1885958"/>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8" name="TextBox 37">
              <a:extLst>
                <a:ext uri="{FF2B5EF4-FFF2-40B4-BE49-F238E27FC236}">
                  <a16:creationId xmlns:a16="http://schemas.microsoft.com/office/drawing/2014/main" id="{C0EEE98E-4624-ABCC-2465-4C610636278F}"/>
                </a:ext>
              </a:extLst>
            </p:cNvPr>
            <p:cNvSpPr txBox="1"/>
            <p:nvPr/>
          </p:nvSpPr>
          <p:spPr>
            <a:xfrm>
              <a:off x="2782402" y="1872379"/>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39" name="Flowchart: Display 38">
              <a:extLst>
                <a:ext uri="{FF2B5EF4-FFF2-40B4-BE49-F238E27FC236}">
                  <a16:creationId xmlns:a16="http://schemas.microsoft.com/office/drawing/2014/main" id="{6661D2EF-DEA1-E531-4046-4E07F66CF7FC}"/>
                </a:ext>
              </a:extLst>
            </p:cNvPr>
            <p:cNvSpPr/>
            <p:nvPr/>
          </p:nvSpPr>
          <p:spPr>
            <a:xfrm rot="16200000">
              <a:off x="9315761" y="1868152"/>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0" name="TextBox 39">
              <a:extLst>
                <a:ext uri="{FF2B5EF4-FFF2-40B4-BE49-F238E27FC236}">
                  <a16:creationId xmlns:a16="http://schemas.microsoft.com/office/drawing/2014/main" id="{3748B4D9-B376-DFA3-8EB1-96AD99313AE3}"/>
                </a:ext>
              </a:extLst>
            </p:cNvPr>
            <p:cNvSpPr txBox="1"/>
            <p:nvPr/>
          </p:nvSpPr>
          <p:spPr>
            <a:xfrm>
              <a:off x="9409598" y="1854573"/>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2</a:t>
              </a:r>
            </a:p>
          </p:txBody>
        </p:sp>
        <p:sp>
          <p:nvSpPr>
            <p:cNvPr id="41" name="Flowchart: Display 40">
              <a:extLst>
                <a:ext uri="{FF2B5EF4-FFF2-40B4-BE49-F238E27FC236}">
                  <a16:creationId xmlns:a16="http://schemas.microsoft.com/office/drawing/2014/main" id="{B16C9940-086C-1B82-2E10-23CF871FD347}"/>
                </a:ext>
              </a:extLst>
            </p:cNvPr>
            <p:cNvSpPr/>
            <p:nvPr/>
          </p:nvSpPr>
          <p:spPr>
            <a:xfrm rot="16200000">
              <a:off x="7747838" y="4255280"/>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2" name="TextBox 41">
              <a:extLst>
                <a:ext uri="{FF2B5EF4-FFF2-40B4-BE49-F238E27FC236}">
                  <a16:creationId xmlns:a16="http://schemas.microsoft.com/office/drawing/2014/main" id="{F149F670-2856-ECEA-0A06-4DEAD7C258BA}"/>
                </a:ext>
              </a:extLst>
            </p:cNvPr>
            <p:cNvSpPr txBox="1"/>
            <p:nvPr/>
          </p:nvSpPr>
          <p:spPr>
            <a:xfrm>
              <a:off x="7841675" y="4241701"/>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3</a:t>
              </a:r>
            </a:p>
          </p:txBody>
        </p:sp>
        <p:sp>
          <p:nvSpPr>
            <p:cNvPr id="43" name="Flowchart: Display 42">
              <a:extLst>
                <a:ext uri="{FF2B5EF4-FFF2-40B4-BE49-F238E27FC236}">
                  <a16:creationId xmlns:a16="http://schemas.microsoft.com/office/drawing/2014/main" id="{E1A3F233-28C1-EAEC-5E2D-2B76D93F5015}"/>
                </a:ext>
              </a:extLst>
            </p:cNvPr>
            <p:cNvSpPr/>
            <p:nvPr/>
          </p:nvSpPr>
          <p:spPr>
            <a:xfrm rot="16200000">
              <a:off x="7170964" y="2872829"/>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4" name="TextBox 43">
              <a:extLst>
                <a:ext uri="{FF2B5EF4-FFF2-40B4-BE49-F238E27FC236}">
                  <a16:creationId xmlns:a16="http://schemas.microsoft.com/office/drawing/2014/main" id="{3645DD4B-BF81-17C4-C3A1-683B8DEF0783}"/>
                </a:ext>
              </a:extLst>
            </p:cNvPr>
            <p:cNvSpPr txBox="1"/>
            <p:nvPr/>
          </p:nvSpPr>
          <p:spPr>
            <a:xfrm>
              <a:off x="7264801" y="2859250"/>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45" name="Flowchart: Display 44">
              <a:extLst>
                <a:ext uri="{FF2B5EF4-FFF2-40B4-BE49-F238E27FC236}">
                  <a16:creationId xmlns:a16="http://schemas.microsoft.com/office/drawing/2014/main" id="{BC0D72F3-44FD-9FC3-1FC8-BF4C012C494C}"/>
                </a:ext>
              </a:extLst>
            </p:cNvPr>
            <p:cNvSpPr/>
            <p:nvPr/>
          </p:nvSpPr>
          <p:spPr>
            <a:xfrm rot="16200000">
              <a:off x="6692330" y="2926759"/>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TextBox 45">
              <a:extLst>
                <a:ext uri="{FF2B5EF4-FFF2-40B4-BE49-F238E27FC236}">
                  <a16:creationId xmlns:a16="http://schemas.microsoft.com/office/drawing/2014/main" id="{89F20C7B-0CA7-E800-581D-BB1D3CBF3272}"/>
                </a:ext>
              </a:extLst>
            </p:cNvPr>
            <p:cNvSpPr txBox="1"/>
            <p:nvPr/>
          </p:nvSpPr>
          <p:spPr>
            <a:xfrm>
              <a:off x="6786167" y="2913180"/>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47" name="Flowchart: Display 46">
              <a:extLst>
                <a:ext uri="{FF2B5EF4-FFF2-40B4-BE49-F238E27FC236}">
                  <a16:creationId xmlns:a16="http://schemas.microsoft.com/office/drawing/2014/main" id="{BD0192B7-5994-3927-E38B-7F94959DF86D}"/>
                </a:ext>
              </a:extLst>
            </p:cNvPr>
            <p:cNvSpPr/>
            <p:nvPr/>
          </p:nvSpPr>
          <p:spPr>
            <a:xfrm rot="16200000">
              <a:off x="5528320" y="3484171"/>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8" name="TextBox 47">
              <a:extLst>
                <a:ext uri="{FF2B5EF4-FFF2-40B4-BE49-F238E27FC236}">
                  <a16:creationId xmlns:a16="http://schemas.microsoft.com/office/drawing/2014/main" id="{6446E8A0-5708-04E6-F260-F7B1FE2FDAD0}"/>
                </a:ext>
              </a:extLst>
            </p:cNvPr>
            <p:cNvSpPr txBox="1"/>
            <p:nvPr/>
          </p:nvSpPr>
          <p:spPr>
            <a:xfrm>
              <a:off x="5622157" y="3470592"/>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grpSp>
    </p:spTree>
    <p:extLst>
      <p:ext uri="{BB962C8B-B14F-4D97-AF65-F5344CB8AC3E}">
        <p14:creationId xmlns:p14="http://schemas.microsoft.com/office/powerpoint/2010/main" val="4146772870"/>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dirty="0" lang="en-US"/>
              <a:t>Many companies nationwide are capitalizing on solar recycling</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idx="4" sz="quarter" type="sldNum"/>
          </p:nvPr>
        </p:nvSpPr>
        <p:spPr>
          <a:xfrm>
            <a:off x="11706126" y="6638826"/>
            <a:ext cx="485874" cy="219174"/>
          </a:xfrm>
        </p:spPr>
        <p:txBody>
          <a:bodyPr/>
          <a:lstStyle/>
          <a:p>
            <a:fld id="{6FB6B91F-BB11-E946-B7F6-1372EDB8DEC1}" type="slidenum">
              <a:rPr lang="en-US" smtClean="0" sz="1400"/>
              <a:pPr/>
              <a:t>14</a:t>
            </a:fld>
            <a:endParaRPr dirty="0" lang="en-US" sz="1400"/>
          </a:p>
        </p:txBody>
      </p:sp>
      <p:pic>
        <p:nvPicPr>
          <p:cNvPr id="8" name="Picture 7">
            <a:extLst>
              <a:ext uri="{FF2B5EF4-FFF2-40B4-BE49-F238E27FC236}">
                <a16:creationId xmlns:a16="http://schemas.microsoft.com/office/drawing/2014/main" id="{E2978412-8C94-8096-BA1B-8834C602AEEB}"/>
              </a:ext>
            </a:extLst>
          </p:cNvPr>
          <p:cNvPicPr>
            <a:picLocks noChangeAspect="1"/>
          </p:cNvPicPr>
          <p:nvPr/>
        </p:nvPicPr>
        <p:blipFill rotWithShape="1">
          <a:blip r:embed="rId3"/>
          <a:srcRect b="71" l="27" t="20"/>
          <a:stretch/>
        </p:blipFill>
        <p:spPr>
          <a:xfrm>
            <a:off x="1262202" y="895548"/>
            <a:ext cx="9055883" cy="5724426"/>
          </a:xfrm>
          <a:prstGeom prst="rect">
            <a:avLst/>
          </a:prstGeom>
        </p:spPr>
      </p:pic>
      <p:sp>
        <p:nvSpPr>
          <p:cNvPr id="9" name="Rectangle 8">
            <a:extLst>
              <a:ext uri="{FF2B5EF4-FFF2-40B4-BE49-F238E27FC236}">
                <a16:creationId xmlns:a16="http://schemas.microsoft.com/office/drawing/2014/main" id="{D5D3748D-22B5-914D-8B70-D6741EF10E94}"/>
              </a:ext>
            </a:extLst>
          </p:cNvPr>
          <p:cNvSpPr/>
          <p:nvPr/>
        </p:nvSpPr>
        <p:spPr>
          <a:xfrm rot="5400000">
            <a:off x="1644866" y="4592308"/>
            <a:ext cx="1317909" cy="295209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10" name="Rectangle 9">
            <a:extLst>
              <a:ext uri="{FF2B5EF4-FFF2-40B4-BE49-F238E27FC236}">
                <a16:creationId xmlns:a16="http://schemas.microsoft.com/office/drawing/2014/main" id="{B8BD3856-D2CE-55A9-F009-DD3F76F0688C}"/>
              </a:ext>
            </a:extLst>
          </p:cNvPr>
          <p:cNvSpPr/>
          <p:nvPr/>
        </p:nvSpPr>
        <p:spPr>
          <a:xfrm rot="8374103">
            <a:off x="1142803" y="3874903"/>
            <a:ext cx="869954" cy="232945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1" name="Flowchart: Display 10">
            <a:extLst>
              <a:ext uri="{FF2B5EF4-FFF2-40B4-BE49-F238E27FC236}">
                <a16:creationId xmlns:a16="http://schemas.microsoft.com/office/drawing/2014/main" id="{1FDB44E2-7C96-3FB7-1D5E-5B83B8FB0DF2}"/>
              </a:ext>
            </a:extLst>
          </p:cNvPr>
          <p:cNvSpPr/>
          <p:nvPr/>
        </p:nvSpPr>
        <p:spPr>
          <a:xfrm rot="16200000">
            <a:off x="5454843" y="5120413"/>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TextBox 11">
            <a:extLst>
              <a:ext uri="{FF2B5EF4-FFF2-40B4-BE49-F238E27FC236}">
                <a16:creationId xmlns:a16="http://schemas.microsoft.com/office/drawing/2014/main" id="{7F2A1DA3-2268-0C71-80A9-3D97D9E0C29C}"/>
              </a:ext>
            </a:extLst>
          </p:cNvPr>
          <p:cNvSpPr txBox="1"/>
          <p:nvPr/>
        </p:nvSpPr>
        <p:spPr>
          <a:xfrm>
            <a:off x="5548680" y="5106834"/>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7</a:t>
            </a:r>
          </a:p>
        </p:txBody>
      </p:sp>
      <p:sp>
        <p:nvSpPr>
          <p:cNvPr id="13" name="Flowchart: Display 12">
            <a:extLst>
              <a:ext uri="{FF2B5EF4-FFF2-40B4-BE49-F238E27FC236}">
                <a16:creationId xmlns:a16="http://schemas.microsoft.com/office/drawing/2014/main" id="{C5988534-7371-B518-31DA-B819222247F7}"/>
              </a:ext>
            </a:extLst>
          </p:cNvPr>
          <p:cNvSpPr/>
          <p:nvPr/>
        </p:nvSpPr>
        <p:spPr>
          <a:xfrm rot="16200000">
            <a:off x="1907602" y="3959147"/>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TextBox 13">
            <a:extLst>
              <a:ext uri="{FF2B5EF4-FFF2-40B4-BE49-F238E27FC236}">
                <a16:creationId xmlns:a16="http://schemas.microsoft.com/office/drawing/2014/main" id="{3EA5F113-C0EA-7867-C0FD-F3F32F997226}"/>
              </a:ext>
            </a:extLst>
          </p:cNvPr>
          <p:cNvSpPr txBox="1"/>
          <p:nvPr/>
        </p:nvSpPr>
        <p:spPr>
          <a:xfrm>
            <a:off x="2001439" y="3945568"/>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4</a:t>
            </a:r>
          </a:p>
        </p:txBody>
      </p:sp>
      <p:sp>
        <p:nvSpPr>
          <p:cNvPr id="15" name="Flowchart: Display 14">
            <a:extLst>
              <a:ext uri="{FF2B5EF4-FFF2-40B4-BE49-F238E27FC236}">
                <a16:creationId xmlns:a16="http://schemas.microsoft.com/office/drawing/2014/main" id="{F433F9D2-D6AD-5EC0-7088-E07F4CB08513}"/>
              </a:ext>
            </a:extLst>
          </p:cNvPr>
          <p:cNvSpPr/>
          <p:nvPr/>
        </p:nvSpPr>
        <p:spPr>
          <a:xfrm rot="16200000">
            <a:off x="4398553" y="3619844"/>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TextBox 15">
            <a:extLst>
              <a:ext uri="{FF2B5EF4-FFF2-40B4-BE49-F238E27FC236}">
                <a16:creationId xmlns:a16="http://schemas.microsoft.com/office/drawing/2014/main" id="{FD76CC28-7BEC-929A-203D-3B7CB8E02CB1}"/>
              </a:ext>
            </a:extLst>
          </p:cNvPr>
          <p:cNvSpPr txBox="1"/>
          <p:nvPr/>
        </p:nvSpPr>
        <p:spPr>
          <a:xfrm>
            <a:off x="4492390" y="3606265"/>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4</a:t>
            </a:r>
          </a:p>
        </p:txBody>
      </p:sp>
      <p:sp>
        <p:nvSpPr>
          <p:cNvPr id="17" name="Flowchart: Display 16">
            <a:extLst>
              <a:ext uri="{FF2B5EF4-FFF2-40B4-BE49-F238E27FC236}">
                <a16:creationId xmlns:a16="http://schemas.microsoft.com/office/drawing/2014/main" id="{19808519-5397-CD07-FDD3-C7D5DC3CB90B}"/>
              </a:ext>
            </a:extLst>
          </p:cNvPr>
          <p:cNvSpPr/>
          <p:nvPr/>
        </p:nvSpPr>
        <p:spPr>
          <a:xfrm rot="16200000">
            <a:off x="8760347" y="3687051"/>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8" name="TextBox 17">
            <a:extLst>
              <a:ext uri="{FF2B5EF4-FFF2-40B4-BE49-F238E27FC236}">
                <a16:creationId xmlns:a16="http://schemas.microsoft.com/office/drawing/2014/main" id="{1491C24E-97CB-2934-D735-8200759CA910}"/>
              </a:ext>
            </a:extLst>
          </p:cNvPr>
          <p:cNvSpPr txBox="1"/>
          <p:nvPr/>
        </p:nvSpPr>
        <p:spPr>
          <a:xfrm>
            <a:off x="8854184" y="3673472"/>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2</a:t>
            </a:r>
          </a:p>
        </p:txBody>
      </p:sp>
      <p:sp>
        <p:nvSpPr>
          <p:cNvPr id="19" name="Flowchart: Display 18">
            <a:extLst>
              <a:ext uri="{FF2B5EF4-FFF2-40B4-BE49-F238E27FC236}">
                <a16:creationId xmlns:a16="http://schemas.microsoft.com/office/drawing/2014/main" id="{309D4B37-456F-8438-D7B0-738350BCEE6C}"/>
              </a:ext>
            </a:extLst>
          </p:cNvPr>
          <p:cNvSpPr/>
          <p:nvPr/>
        </p:nvSpPr>
        <p:spPr>
          <a:xfrm rot="16200000">
            <a:off x="8916046" y="2392462"/>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TextBox 19">
            <a:extLst>
              <a:ext uri="{FF2B5EF4-FFF2-40B4-BE49-F238E27FC236}">
                <a16:creationId xmlns:a16="http://schemas.microsoft.com/office/drawing/2014/main" id="{56E1BFC1-B0EE-A434-C0D9-7E69FBA0893F}"/>
              </a:ext>
            </a:extLst>
          </p:cNvPr>
          <p:cNvSpPr txBox="1"/>
          <p:nvPr/>
        </p:nvSpPr>
        <p:spPr>
          <a:xfrm>
            <a:off x="9009883" y="2378883"/>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2</a:t>
            </a:r>
          </a:p>
        </p:txBody>
      </p:sp>
      <p:sp>
        <p:nvSpPr>
          <p:cNvPr id="21" name="Flowchart: Display 20">
            <a:extLst>
              <a:ext uri="{FF2B5EF4-FFF2-40B4-BE49-F238E27FC236}">
                <a16:creationId xmlns:a16="http://schemas.microsoft.com/office/drawing/2014/main" id="{961ACAC8-BDBB-C553-353A-408CA60C58EB}"/>
              </a:ext>
            </a:extLst>
          </p:cNvPr>
          <p:cNvSpPr/>
          <p:nvPr/>
        </p:nvSpPr>
        <p:spPr>
          <a:xfrm rot="16200000">
            <a:off x="5702574" y="4160017"/>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TextBox 21">
            <a:extLst>
              <a:ext uri="{FF2B5EF4-FFF2-40B4-BE49-F238E27FC236}">
                <a16:creationId xmlns:a16="http://schemas.microsoft.com/office/drawing/2014/main" id="{4A309744-E1B8-C11F-F27B-E18618B33D7A}"/>
              </a:ext>
            </a:extLst>
          </p:cNvPr>
          <p:cNvSpPr txBox="1"/>
          <p:nvPr/>
        </p:nvSpPr>
        <p:spPr>
          <a:xfrm>
            <a:off x="5796411" y="4146438"/>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23" name="Flowchart: Display 22">
            <a:extLst>
              <a:ext uri="{FF2B5EF4-FFF2-40B4-BE49-F238E27FC236}">
                <a16:creationId xmlns:a16="http://schemas.microsoft.com/office/drawing/2014/main" id="{36DD294B-1708-4387-32E8-0E7B07A1771D}"/>
              </a:ext>
            </a:extLst>
          </p:cNvPr>
          <p:cNvSpPr/>
          <p:nvPr/>
        </p:nvSpPr>
        <p:spPr>
          <a:xfrm rot="16200000">
            <a:off x="3114780" y="4195631"/>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TextBox 23">
            <a:extLst>
              <a:ext uri="{FF2B5EF4-FFF2-40B4-BE49-F238E27FC236}">
                <a16:creationId xmlns:a16="http://schemas.microsoft.com/office/drawing/2014/main" id="{7A8D141D-AC08-7E44-D0FD-8C3FF87DF7FA}"/>
              </a:ext>
            </a:extLst>
          </p:cNvPr>
          <p:cNvSpPr txBox="1"/>
          <p:nvPr/>
        </p:nvSpPr>
        <p:spPr>
          <a:xfrm>
            <a:off x="3208617" y="4182052"/>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3</a:t>
            </a:r>
          </a:p>
        </p:txBody>
      </p:sp>
      <p:sp>
        <p:nvSpPr>
          <p:cNvPr id="25" name="Flowchart: Display 24">
            <a:extLst>
              <a:ext uri="{FF2B5EF4-FFF2-40B4-BE49-F238E27FC236}">
                <a16:creationId xmlns:a16="http://schemas.microsoft.com/office/drawing/2014/main" id="{4F9CF00D-FBA8-1DD1-240E-F5ED0E4AD585}"/>
              </a:ext>
            </a:extLst>
          </p:cNvPr>
          <p:cNvSpPr/>
          <p:nvPr/>
        </p:nvSpPr>
        <p:spPr>
          <a:xfrm rot="16200000">
            <a:off x="8760347" y="5526174"/>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6" name="TextBox 25">
            <a:extLst>
              <a:ext uri="{FF2B5EF4-FFF2-40B4-BE49-F238E27FC236}">
                <a16:creationId xmlns:a16="http://schemas.microsoft.com/office/drawing/2014/main" id="{93ADF214-C9CC-05BB-E7E0-0064641B58DB}"/>
              </a:ext>
            </a:extLst>
          </p:cNvPr>
          <p:cNvSpPr txBox="1"/>
          <p:nvPr/>
        </p:nvSpPr>
        <p:spPr>
          <a:xfrm>
            <a:off x="8854184" y="5512595"/>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2</a:t>
            </a:r>
          </a:p>
        </p:txBody>
      </p:sp>
      <p:sp>
        <p:nvSpPr>
          <p:cNvPr id="27" name="Flowchart: Display 26">
            <a:extLst>
              <a:ext uri="{FF2B5EF4-FFF2-40B4-BE49-F238E27FC236}">
                <a16:creationId xmlns:a16="http://schemas.microsoft.com/office/drawing/2014/main" id="{F2D1C280-AFB4-AB74-AC2F-3E94832013F3}"/>
              </a:ext>
            </a:extLst>
          </p:cNvPr>
          <p:cNvSpPr/>
          <p:nvPr/>
        </p:nvSpPr>
        <p:spPr>
          <a:xfrm rot="16200000">
            <a:off x="2377167" y="1343806"/>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8" name="TextBox 27">
            <a:extLst>
              <a:ext uri="{FF2B5EF4-FFF2-40B4-BE49-F238E27FC236}">
                <a16:creationId xmlns:a16="http://schemas.microsoft.com/office/drawing/2014/main" id="{888EE9D6-4B9B-6615-939E-BF8B4B99BA9A}"/>
              </a:ext>
            </a:extLst>
          </p:cNvPr>
          <p:cNvSpPr txBox="1"/>
          <p:nvPr/>
        </p:nvSpPr>
        <p:spPr>
          <a:xfrm>
            <a:off x="2471004" y="1330227"/>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3</a:t>
            </a:r>
          </a:p>
        </p:txBody>
      </p:sp>
      <p:sp>
        <p:nvSpPr>
          <p:cNvPr id="29" name="Flowchart: Display 28">
            <a:extLst>
              <a:ext uri="{FF2B5EF4-FFF2-40B4-BE49-F238E27FC236}">
                <a16:creationId xmlns:a16="http://schemas.microsoft.com/office/drawing/2014/main" id="{144715D4-2678-824A-F5B5-36D64E7216D3}"/>
              </a:ext>
            </a:extLst>
          </p:cNvPr>
          <p:cNvSpPr/>
          <p:nvPr/>
        </p:nvSpPr>
        <p:spPr>
          <a:xfrm rot="16200000">
            <a:off x="5850076" y="1652706"/>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0" name="TextBox 29">
            <a:extLst>
              <a:ext uri="{FF2B5EF4-FFF2-40B4-BE49-F238E27FC236}">
                <a16:creationId xmlns:a16="http://schemas.microsoft.com/office/drawing/2014/main" id="{1E9F2C05-1539-8338-6057-E5B673940C2D}"/>
              </a:ext>
            </a:extLst>
          </p:cNvPr>
          <p:cNvSpPr txBox="1"/>
          <p:nvPr/>
        </p:nvSpPr>
        <p:spPr>
          <a:xfrm>
            <a:off x="5943913" y="1639127"/>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2</a:t>
            </a:r>
          </a:p>
        </p:txBody>
      </p:sp>
      <p:sp>
        <p:nvSpPr>
          <p:cNvPr id="31" name="Flowchart: Display 30">
            <a:extLst>
              <a:ext uri="{FF2B5EF4-FFF2-40B4-BE49-F238E27FC236}">
                <a16:creationId xmlns:a16="http://schemas.microsoft.com/office/drawing/2014/main" id="{0C242842-E18C-EE6C-20FE-E1150BA2AAC1}"/>
              </a:ext>
            </a:extLst>
          </p:cNvPr>
          <p:cNvSpPr/>
          <p:nvPr/>
        </p:nvSpPr>
        <p:spPr>
          <a:xfrm rot="16200000">
            <a:off x="6432007" y="1908387"/>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TextBox 31">
            <a:extLst>
              <a:ext uri="{FF2B5EF4-FFF2-40B4-BE49-F238E27FC236}">
                <a16:creationId xmlns:a16="http://schemas.microsoft.com/office/drawing/2014/main" id="{2F7DEF71-1CAE-1C94-343E-D942E316EEB1}"/>
              </a:ext>
            </a:extLst>
          </p:cNvPr>
          <p:cNvSpPr txBox="1"/>
          <p:nvPr/>
        </p:nvSpPr>
        <p:spPr>
          <a:xfrm>
            <a:off x="6525844" y="1894808"/>
            <a:ext cx="301686" cy="338554"/>
          </a:xfrm>
          <a:prstGeom prst="rect">
            <a:avLst/>
          </a:prstGeom>
          <a:noFill/>
        </p:spPr>
        <p:txBody>
          <a:bodyPr rtlCol="0" wrap="square">
            <a:spAutoFit/>
          </a:bodyPr>
          <a:lstStyle/>
          <a:p>
            <a:pPr algn="l">
              <a:spcBef>
                <a:spcPts val="1000"/>
              </a:spcBef>
              <a:spcAft>
                <a:spcPts val="600"/>
              </a:spcAft>
            </a:pPr>
            <a:r>
              <a:rPr b="1" dirty="0" lang="en-US" sz="1600">
                <a:solidFill>
                  <a:schemeClr val="bg1"/>
                </a:solidFill>
              </a:rPr>
              <a:t>1</a:t>
            </a:r>
          </a:p>
        </p:txBody>
      </p:sp>
      <p:sp>
        <p:nvSpPr>
          <p:cNvPr id="33" name="Flowchart: Display 32">
            <a:extLst>
              <a:ext uri="{FF2B5EF4-FFF2-40B4-BE49-F238E27FC236}">
                <a16:creationId xmlns:a16="http://schemas.microsoft.com/office/drawing/2014/main" id="{2DAA134C-87EC-FD2A-DA37-64BC75A753EA}"/>
              </a:ext>
            </a:extLst>
          </p:cNvPr>
          <p:cNvSpPr/>
          <p:nvPr/>
        </p:nvSpPr>
        <p:spPr>
          <a:xfrm rot="16200000">
            <a:off x="4623328" y="1561352"/>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4" name="TextBox 33">
            <a:extLst>
              <a:ext uri="{FF2B5EF4-FFF2-40B4-BE49-F238E27FC236}">
                <a16:creationId xmlns:a16="http://schemas.microsoft.com/office/drawing/2014/main" id="{E46C6C5F-C10E-B807-8B84-F03CCE1A537E}"/>
              </a:ext>
            </a:extLst>
          </p:cNvPr>
          <p:cNvSpPr txBox="1"/>
          <p:nvPr/>
        </p:nvSpPr>
        <p:spPr>
          <a:xfrm>
            <a:off x="4717165" y="1547773"/>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35" name="Flowchart: Display 34">
            <a:extLst>
              <a:ext uri="{FF2B5EF4-FFF2-40B4-BE49-F238E27FC236}">
                <a16:creationId xmlns:a16="http://schemas.microsoft.com/office/drawing/2014/main" id="{438F5B7E-8AC9-3BA4-591F-74CBE2C1B989}"/>
              </a:ext>
            </a:extLst>
          </p:cNvPr>
          <p:cNvSpPr/>
          <p:nvPr/>
        </p:nvSpPr>
        <p:spPr>
          <a:xfrm rot="16200000">
            <a:off x="5682473" y="2671818"/>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6" name="TextBox 35">
            <a:extLst>
              <a:ext uri="{FF2B5EF4-FFF2-40B4-BE49-F238E27FC236}">
                <a16:creationId xmlns:a16="http://schemas.microsoft.com/office/drawing/2014/main" id="{567BB2F6-F8D5-1269-DFA4-C36E9F2DB041}"/>
              </a:ext>
            </a:extLst>
          </p:cNvPr>
          <p:cNvSpPr txBox="1"/>
          <p:nvPr/>
        </p:nvSpPr>
        <p:spPr>
          <a:xfrm>
            <a:off x="5776310" y="2658239"/>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37" name="Flowchart: Display 36">
            <a:extLst>
              <a:ext uri="{FF2B5EF4-FFF2-40B4-BE49-F238E27FC236}">
                <a16:creationId xmlns:a16="http://schemas.microsoft.com/office/drawing/2014/main" id="{B5B7D622-8CE5-84C4-2F75-631D522462E4}"/>
              </a:ext>
            </a:extLst>
          </p:cNvPr>
          <p:cNvSpPr/>
          <p:nvPr/>
        </p:nvSpPr>
        <p:spPr>
          <a:xfrm rot="16200000">
            <a:off x="2688565" y="1885958"/>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8" name="TextBox 37">
            <a:extLst>
              <a:ext uri="{FF2B5EF4-FFF2-40B4-BE49-F238E27FC236}">
                <a16:creationId xmlns:a16="http://schemas.microsoft.com/office/drawing/2014/main" id="{C0EEE98E-4624-ABCC-2465-4C610636278F}"/>
              </a:ext>
            </a:extLst>
          </p:cNvPr>
          <p:cNvSpPr txBox="1"/>
          <p:nvPr/>
        </p:nvSpPr>
        <p:spPr>
          <a:xfrm>
            <a:off x="2782402" y="1872379"/>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39" name="Flowchart: Display 38">
            <a:extLst>
              <a:ext uri="{FF2B5EF4-FFF2-40B4-BE49-F238E27FC236}">
                <a16:creationId xmlns:a16="http://schemas.microsoft.com/office/drawing/2014/main" id="{6661D2EF-DEA1-E531-4046-4E07F66CF7FC}"/>
              </a:ext>
            </a:extLst>
          </p:cNvPr>
          <p:cNvSpPr/>
          <p:nvPr/>
        </p:nvSpPr>
        <p:spPr>
          <a:xfrm rot="16200000">
            <a:off x="9315761" y="1868152"/>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0" name="TextBox 39">
            <a:extLst>
              <a:ext uri="{FF2B5EF4-FFF2-40B4-BE49-F238E27FC236}">
                <a16:creationId xmlns:a16="http://schemas.microsoft.com/office/drawing/2014/main" id="{3748B4D9-B376-DFA3-8EB1-96AD99313AE3}"/>
              </a:ext>
            </a:extLst>
          </p:cNvPr>
          <p:cNvSpPr txBox="1"/>
          <p:nvPr/>
        </p:nvSpPr>
        <p:spPr>
          <a:xfrm>
            <a:off x="9409598" y="1854573"/>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2</a:t>
            </a:r>
          </a:p>
        </p:txBody>
      </p:sp>
      <p:sp>
        <p:nvSpPr>
          <p:cNvPr id="41" name="Flowchart: Display 40">
            <a:extLst>
              <a:ext uri="{FF2B5EF4-FFF2-40B4-BE49-F238E27FC236}">
                <a16:creationId xmlns:a16="http://schemas.microsoft.com/office/drawing/2014/main" id="{B16C9940-086C-1B82-2E10-23CF871FD347}"/>
              </a:ext>
            </a:extLst>
          </p:cNvPr>
          <p:cNvSpPr/>
          <p:nvPr/>
        </p:nvSpPr>
        <p:spPr>
          <a:xfrm rot="16200000">
            <a:off x="7747838" y="4255280"/>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2" name="TextBox 41">
            <a:extLst>
              <a:ext uri="{FF2B5EF4-FFF2-40B4-BE49-F238E27FC236}">
                <a16:creationId xmlns:a16="http://schemas.microsoft.com/office/drawing/2014/main" id="{F149F670-2856-ECEA-0A06-4DEAD7C258BA}"/>
              </a:ext>
            </a:extLst>
          </p:cNvPr>
          <p:cNvSpPr txBox="1"/>
          <p:nvPr/>
        </p:nvSpPr>
        <p:spPr>
          <a:xfrm>
            <a:off x="7841675" y="4241701"/>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3</a:t>
            </a:r>
          </a:p>
        </p:txBody>
      </p:sp>
      <p:sp>
        <p:nvSpPr>
          <p:cNvPr id="43" name="Flowchart: Display 42">
            <a:extLst>
              <a:ext uri="{FF2B5EF4-FFF2-40B4-BE49-F238E27FC236}">
                <a16:creationId xmlns:a16="http://schemas.microsoft.com/office/drawing/2014/main" id="{E1A3F233-28C1-EAEC-5E2D-2B76D93F5015}"/>
              </a:ext>
            </a:extLst>
          </p:cNvPr>
          <p:cNvSpPr/>
          <p:nvPr/>
        </p:nvSpPr>
        <p:spPr>
          <a:xfrm rot="16200000">
            <a:off x="7170964" y="2872829"/>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4" name="TextBox 43">
            <a:extLst>
              <a:ext uri="{FF2B5EF4-FFF2-40B4-BE49-F238E27FC236}">
                <a16:creationId xmlns:a16="http://schemas.microsoft.com/office/drawing/2014/main" id="{3645DD4B-BF81-17C4-C3A1-683B8DEF0783}"/>
              </a:ext>
            </a:extLst>
          </p:cNvPr>
          <p:cNvSpPr txBox="1"/>
          <p:nvPr/>
        </p:nvSpPr>
        <p:spPr>
          <a:xfrm>
            <a:off x="7264801" y="2859250"/>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45" name="Flowchart: Display 44">
            <a:extLst>
              <a:ext uri="{FF2B5EF4-FFF2-40B4-BE49-F238E27FC236}">
                <a16:creationId xmlns:a16="http://schemas.microsoft.com/office/drawing/2014/main" id="{BC0D72F3-44FD-9FC3-1FC8-BF4C012C494C}"/>
              </a:ext>
            </a:extLst>
          </p:cNvPr>
          <p:cNvSpPr/>
          <p:nvPr/>
        </p:nvSpPr>
        <p:spPr>
          <a:xfrm rot="16200000">
            <a:off x="6692330" y="2926759"/>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6" name="TextBox 45">
            <a:extLst>
              <a:ext uri="{FF2B5EF4-FFF2-40B4-BE49-F238E27FC236}">
                <a16:creationId xmlns:a16="http://schemas.microsoft.com/office/drawing/2014/main" id="{89F20C7B-0CA7-E800-581D-BB1D3CBF3272}"/>
              </a:ext>
            </a:extLst>
          </p:cNvPr>
          <p:cNvSpPr txBox="1"/>
          <p:nvPr/>
        </p:nvSpPr>
        <p:spPr>
          <a:xfrm>
            <a:off x="6786167" y="2913180"/>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47" name="Flowchart: Display 46">
            <a:extLst>
              <a:ext uri="{FF2B5EF4-FFF2-40B4-BE49-F238E27FC236}">
                <a16:creationId xmlns:a16="http://schemas.microsoft.com/office/drawing/2014/main" id="{BD0192B7-5994-3927-E38B-7F94959DF86D}"/>
              </a:ext>
            </a:extLst>
          </p:cNvPr>
          <p:cNvSpPr/>
          <p:nvPr/>
        </p:nvSpPr>
        <p:spPr>
          <a:xfrm rot="16200000">
            <a:off x="5528320" y="3484171"/>
            <a:ext cx="472966" cy="311397"/>
          </a:xfrm>
          <a:prstGeom prst="flowChartDisplay">
            <a:avLst/>
          </a:prstGeom>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48" name="TextBox 47">
            <a:extLst>
              <a:ext uri="{FF2B5EF4-FFF2-40B4-BE49-F238E27FC236}">
                <a16:creationId xmlns:a16="http://schemas.microsoft.com/office/drawing/2014/main" id="{6446E8A0-5708-04E6-F260-F7B1FE2FDAD0}"/>
              </a:ext>
            </a:extLst>
          </p:cNvPr>
          <p:cNvSpPr txBox="1"/>
          <p:nvPr/>
        </p:nvSpPr>
        <p:spPr>
          <a:xfrm>
            <a:off x="5622157" y="3470592"/>
            <a:ext cx="301686"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1</a:t>
            </a:r>
          </a:p>
        </p:txBody>
      </p:sp>
      <p:sp>
        <p:nvSpPr>
          <p:cNvPr id="2" name="TextBox 1">
            <a:extLst>
              <a:ext uri="{FF2B5EF4-FFF2-40B4-BE49-F238E27FC236}">
                <a16:creationId xmlns:a16="http://schemas.microsoft.com/office/drawing/2014/main" id="{4B323073-3203-B5D9-C9BC-538D7C60A878}"/>
              </a:ext>
            </a:extLst>
          </p:cNvPr>
          <p:cNvSpPr txBox="1"/>
          <p:nvPr/>
        </p:nvSpPr>
        <p:spPr>
          <a:xfrm>
            <a:off x="2933245" y="2765568"/>
            <a:ext cx="5153973" cy="1785104"/>
          </a:xfrm>
          <a:prstGeom prst="rect">
            <a:avLst/>
          </a:prstGeom>
          <a:solidFill>
            <a:schemeClr val="accent4"/>
          </a:solidFill>
        </p:spPr>
        <p:txBody>
          <a:bodyPr rtlCol="0" wrap="square">
            <a:spAutoFit/>
          </a:bodyPr>
          <a:lstStyle/>
          <a:p>
            <a:pPr algn="l">
              <a:spcBef>
                <a:spcPts val="1000"/>
              </a:spcBef>
              <a:spcAft>
                <a:spcPts val="600"/>
              </a:spcAft>
            </a:pPr>
            <a:r>
              <a:rPr b="1" dirty="0" lang="en-US">
                <a:solidFill>
                  <a:schemeClr val="bg1"/>
                </a:solidFill>
              </a:rPr>
              <a:t>Most prolific solar recycling companies: </a:t>
            </a:r>
          </a:p>
          <a:p>
            <a:pPr algn="l">
              <a:spcAft>
                <a:spcPts val="600"/>
              </a:spcAft>
            </a:pPr>
            <a:r>
              <a:rPr dirty="0" lang="en-US">
                <a:solidFill>
                  <a:schemeClr val="bg1"/>
                </a:solidFill>
              </a:rPr>
              <a:t>1. Electronic Recyclers International (9 states)</a:t>
            </a:r>
          </a:p>
          <a:p>
            <a:pPr algn="l">
              <a:spcAft>
                <a:spcPts val="600"/>
              </a:spcAft>
            </a:pPr>
            <a:r>
              <a:rPr dirty="0" lang="en-US">
                <a:solidFill>
                  <a:schemeClr val="bg1"/>
                </a:solidFill>
              </a:rPr>
              <a:t>2. Interco (9 states)</a:t>
            </a:r>
          </a:p>
          <a:p>
            <a:pPr algn="l">
              <a:spcAft>
                <a:spcPts val="600"/>
              </a:spcAft>
            </a:pPr>
            <a:r>
              <a:rPr dirty="0" lang="en-US">
                <a:solidFill>
                  <a:schemeClr val="bg1"/>
                </a:solidFill>
              </a:rPr>
              <a:t>3. We Recycle Solar (9 states)</a:t>
            </a:r>
          </a:p>
          <a:p>
            <a:pPr algn="l">
              <a:spcAft>
                <a:spcPts val="600"/>
              </a:spcAft>
            </a:pPr>
            <a:r>
              <a:rPr dirty="0" lang="en-US">
                <a:solidFill>
                  <a:schemeClr val="bg1"/>
                </a:solidFill>
              </a:rPr>
              <a:t>4. </a:t>
            </a:r>
            <a:r>
              <a:rPr dirty="0" err="1" lang="en-US">
                <a:solidFill>
                  <a:schemeClr val="bg1"/>
                </a:solidFill>
              </a:rPr>
              <a:t>FabTech</a:t>
            </a:r>
            <a:r>
              <a:rPr dirty="0" lang="en-US">
                <a:solidFill>
                  <a:schemeClr val="bg1"/>
                </a:solidFill>
              </a:rPr>
              <a:t> Enterprises (7 states)</a:t>
            </a:r>
          </a:p>
        </p:txBody>
      </p:sp>
      <p:pic>
        <p:nvPicPr>
          <p:cNvPr id="5" name="Picture 4">
            <a:extLst>
              <a:ext uri="{FF2B5EF4-FFF2-40B4-BE49-F238E27FC236}">
                <a16:creationId xmlns:a16="http://schemas.microsoft.com/office/drawing/2014/main" id="{9079DB11-8A07-9CB7-5300-9894433464F6}"/>
              </a:ext>
            </a:extLst>
          </p:cNvPr>
          <p:cNvPicPr>
            <a:picLocks noChangeAspect="1"/>
          </p:cNvPicPr>
          <p:nvPr/>
        </p:nvPicPr>
        <p:blipFill>
          <a:blip r:embed="rId4"/>
          <a:stretch>
            <a:fillRect/>
          </a:stretch>
        </p:blipFill>
        <p:spPr>
          <a:xfrm>
            <a:off x="9353593" y="4533437"/>
            <a:ext cx="2224309" cy="2052263"/>
          </a:xfrm>
          <a:prstGeom prst="rect">
            <a:avLst/>
          </a:prstGeom>
        </p:spPr>
      </p:pic>
      <p:pic>
        <p:nvPicPr>
          <p:cNvPr id="49" name="Picture 48">
            <a:extLst>
              <a:ext uri="{FF2B5EF4-FFF2-40B4-BE49-F238E27FC236}">
                <a16:creationId xmlns:a16="http://schemas.microsoft.com/office/drawing/2014/main" id="{5383A4F4-8B83-E6EF-233E-60A8A1EB864C}"/>
              </a:ext>
            </a:extLst>
          </p:cNvPr>
          <p:cNvPicPr>
            <a:picLocks noChangeAspect="1"/>
          </p:cNvPicPr>
          <p:nvPr/>
        </p:nvPicPr>
        <p:blipFill>
          <a:blip r:embed="rId5"/>
          <a:stretch>
            <a:fillRect/>
          </a:stretch>
        </p:blipFill>
        <p:spPr>
          <a:xfrm>
            <a:off x="9126665" y="1192464"/>
            <a:ext cx="2366217" cy="952633"/>
          </a:xfrm>
          <a:prstGeom prst="rect">
            <a:avLst/>
          </a:prstGeom>
        </p:spPr>
      </p:pic>
      <p:pic>
        <p:nvPicPr>
          <p:cNvPr id="51" name="Picture 50">
            <a:extLst>
              <a:ext uri="{FF2B5EF4-FFF2-40B4-BE49-F238E27FC236}">
                <a16:creationId xmlns:a16="http://schemas.microsoft.com/office/drawing/2014/main" id="{033D16D9-1674-A18C-E49C-1855DECDA17F}"/>
              </a:ext>
            </a:extLst>
          </p:cNvPr>
          <p:cNvPicPr>
            <a:picLocks noChangeAspect="1"/>
          </p:cNvPicPr>
          <p:nvPr/>
        </p:nvPicPr>
        <p:blipFill>
          <a:blip r:embed="rId6"/>
          <a:stretch>
            <a:fillRect/>
          </a:stretch>
        </p:blipFill>
        <p:spPr>
          <a:xfrm>
            <a:off x="764121" y="1071217"/>
            <a:ext cx="2429214" cy="952633"/>
          </a:xfrm>
          <a:prstGeom prst="rect">
            <a:avLst/>
          </a:prstGeom>
        </p:spPr>
      </p:pic>
      <p:pic>
        <p:nvPicPr>
          <p:cNvPr id="53" name="Picture 52">
            <a:extLst>
              <a:ext uri="{FF2B5EF4-FFF2-40B4-BE49-F238E27FC236}">
                <a16:creationId xmlns:a16="http://schemas.microsoft.com/office/drawing/2014/main" id="{361D47C1-E272-875F-0987-C1A62F98D124}"/>
              </a:ext>
            </a:extLst>
          </p:cNvPr>
          <p:cNvPicPr>
            <a:picLocks noChangeAspect="1"/>
          </p:cNvPicPr>
          <p:nvPr/>
        </p:nvPicPr>
        <p:blipFill>
          <a:blip r:embed="rId7"/>
          <a:stretch>
            <a:fillRect/>
          </a:stretch>
        </p:blipFill>
        <p:spPr>
          <a:xfrm>
            <a:off x="764121" y="5245335"/>
            <a:ext cx="2982635" cy="1338191"/>
          </a:xfrm>
          <a:prstGeom prst="rect">
            <a:avLst/>
          </a:prstGeom>
        </p:spPr>
      </p:pic>
    </p:spTree>
    <p:extLst>
      <p:ext uri="{BB962C8B-B14F-4D97-AF65-F5344CB8AC3E}">
        <p14:creationId xmlns:p14="http://schemas.microsoft.com/office/powerpoint/2010/main" val="219269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lang="en-US" dirty="0"/>
              <a:t>What is the process for recycling solar panels?</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38826"/>
            <a:ext cx="485874" cy="219174"/>
          </a:xfrm>
        </p:spPr>
        <p:txBody>
          <a:bodyPr/>
          <a:lstStyle/>
          <a:p>
            <a:fld id="{6FB6B91F-BB11-E946-B7F6-1372EDB8DEC1}" type="slidenum">
              <a:rPr lang="en-US" sz="1400" smtClean="0"/>
              <a:pPr/>
              <a:t>15</a:t>
            </a:fld>
            <a:endParaRPr lang="en-US" sz="1400" dirty="0"/>
          </a:p>
        </p:txBody>
      </p:sp>
      <p:pic>
        <p:nvPicPr>
          <p:cNvPr id="13" name="Picture 12">
            <a:extLst>
              <a:ext uri="{FF2B5EF4-FFF2-40B4-BE49-F238E27FC236}">
                <a16:creationId xmlns:a16="http://schemas.microsoft.com/office/drawing/2014/main" id="{F98DD135-9EC3-6D0E-53F7-8C398F8D3F6C}"/>
              </a:ext>
            </a:extLst>
          </p:cNvPr>
          <p:cNvPicPr>
            <a:picLocks noChangeAspect="1"/>
          </p:cNvPicPr>
          <p:nvPr/>
        </p:nvPicPr>
        <p:blipFill>
          <a:blip r:embed="rId3"/>
          <a:stretch>
            <a:fillRect/>
          </a:stretch>
        </p:blipFill>
        <p:spPr>
          <a:xfrm>
            <a:off x="840046" y="914400"/>
            <a:ext cx="9249103" cy="5646574"/>
          </a:xfrm>
          <a:prstGeom prst="rect">
            <a:avLst/>
          </a:prstGeom>
        </p:spPr>
      </p:pic>
      <p:sp>
        <p:nvSpPr>
          <p:cNvPr id="14" name="TextBox 13">
            <a:extLst>
              <a:ext uri="{FF2B5EF4-FFF2-40B4-BE49-F238E27FC236}">
                <a16:creationId xmlns:a16="http://schemas.microsoft.com/office/drawing/2014/main" id="{63DFF94C-862C-36AC-78F6-414A314F4DF9}"/>
              </a:ext>
            </a:extLst>
          </p:cNvPr>
          <p:cNvSpPr txBox="1"/>
          <p:nvPr/>
        </p:nvSpPr>
        <p:spPr>
          <a:xfrm>
            <a:off x="576075" y="6484937"/>
            <a:ext cx="2552302" cy="307777"/>
          </a:xfrm>
          <a:prstGeom prst="rect">
            <a:avLst/>
          </a:prstGeom>
          <a:noFill/>
        </p:spPr>
        <p:txBody>
          <a:bodyPr wrap="none" rtlCol="0">
            <a:spAutoFit/>
          </a:bodyPr>
          <a:lstStyle/>
          <a:p>
            <a:pPr algn="l">
              <a:spcBef>
                <a:spcPts val="1000"/>
              </a:spcBef>
              <a:spcAft>
                <a:spcPts val="600"/>
              </a:spcAft>
            </a:pPr>
            <a:r>
              <a:rPr lang="en-US" sz="1400" dirty="0">
                <a:solidFill>
                  <a:schemeClr val="bg1"/>
                </a:solidFill>
              </a:rPr>
              <a:t>Echo Environmental website</a:t>
            </a:r>
          </a:p>
        </p:txBody>
      </p:sp>
    </p:spTree>
    <p:extLst>
      <p:ext uri="{BB962C8B-B14F-4D97-AF65-F5344CB8AC3E}">
        <p14:creationId xmlns:p14="http://schemas.microsoft.com/office/powerpoint/2010/main" val="2569158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lang="en-US" dirty="0"/>
              <a:t>constraints for solar panel recycling</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38826"/>
            <a:ext cx="485874" cy="219174"/>
          </a:xfrm>
        </p:spPr>
        <p:txBody>
          <a:bodyPr/>
          <a:lstStyle/>
          <a:p>
            <a:fld id="{6FB6B91F-BB11-E946-B7F6-1372EDB8DEC1}" type="slidenum">
              <a:rPr lang="en-US" sz="1400" smtClean="0"/>
              <a:pPr/>
              <a:t>16</a:t>
            </a:fld>
            <a:endParaRPr lang="en-US" sz="1400" dirty="0"/>
          </a:p>
        </p:txBody>
      </p:sp>
      <p:sp>
        <p:nvSpPr>
          <p:cNvPr id="4" name="Content Placeholder 3">
            <a:extLst>
              <a:ext uri="{FF2B5EF4-FFF2-40B4-BE49-F238E27FC236}">
                <a16:creationId xmlns:a16="http://schemas.microsoft.com/office/drawing/2014/main" id="{630AE89B-5960-4DE9-F1FF-9E390618FFB7}"/>
              </a:ext>
            </a:extLst>
          </p:cNvPr>
          <p:cNvSpPr>
            <a:spLocks noGrp="1"/>
          </p:cNvSpPr>
          <p:nvPr>
            <p:ph idx="1"/>
          </p:nvPr>
        </p:nvSpPr>
        <p:spPr>
          <a:xfrm>
            <a:off x="912267" y="851340"/>
            <a:ext cx="5908947" cy="5373853"/>
          </a:xfrm>
        </p:spPr>
        <p:txBody>
          <a:bodyPr>
            <a:noAutofit/>
          </a:bodyPr>
          <a:lstStyle/>
          <a:p>
            <a:pPr marL="0" indent="0">
              <a:buNone/>
            </a:pPr>
            <a:endParaRPr lang="en-US" sz="1800" b="1" dirty="0">
              <a:solidFill>
                <a:schemeClr val="bg2">
                  <a:lumMod val="75000"/>
                </a:schemeClr>
              </a:solidFill>
            </a:endParaRPr>
          </a:p>
          <a:p>
            <a:pPr marL="0" indent="0">
              <a:buNone/>
            </a:pPr>
            <a:r>
              <a:rPr lang="en-US" b="1" dirty="0">
                <a:solidFill>
                  <a:schemeClr val="bg2">
                    <a:lumMod val="75000"/>
                  </a:schemeClr>
                </a:solidFill>
              </a:rPr>
              <a:t>1. Hazardous Waste Regulations</a:t>
            </a:r>
          </a:p>
          <a:p>
            <a:pPr lvl="1"/>
            <a:r>
              <a:rPr lang="en-US" sz="1800" dirty="0"/>
              <a:t>Damaged solar panels can expose recyclers to toxic metals, which can result in serious health problems</a:t>
            </a:r>
          </a:p>
          <a:p>
            <a:pPr lvl="1"/>
            <a:r>
              <a:rPr lang="en-US" sz="1800" dirty="0"/>
              <a:t>To mitigate this risk, all damaged panels must be tested for exposed toxic, leachable metals using the Toxicity Characteristic Leaching Procedure (TCLP)</a:t>
            </a:r>
          </a:p>
          <a:p>
            <a:pPr lvl="2"/>
            <a:r>
              <a:rPr lang="en-US" sz="1800" dirty="0"/>
              <a:t>If the test shows leachable toxic metal levels are above the allowed threshold, those damaged panels </a:t>
            </a:r>
            <a:r>
              <a:rPr lang="en-US" sz="1800" i="1" dirty="0"/>
              <a:t>cannot </a:t>
            </a:r>
            <a:r>
              <a:rPr lang="en-US" sz="1800" dirty="0"/>
              <a:t>be recycled</a:t>
            </a:r>
          </a:p>
          <a:p>
            <a:pPr lvl="1"/>
            <a:r>
              <a:rPr lang="en-US" sz="1800" dirty="0"/>
              <a:t>Consult with a hazardous waste professional to determine the number of non-recyclable solar panels in your solar array</a:t>
            </a:r>
          </a:p>
          <a:p>
            <a:pPr lvl="2"/>
            <a:endParaRPr lang="en-US" sz="1400" dirty="0"/>
          </a:p>
        </p:txBody>
      </p:sp>
      <p:sp>
        <p:nvSpPr>
          <p:cNvPr id="10" name="TextBox 9">
            <a:extLst>
              <a:ext uri="{FF2B5EF4-FFF2-40B4-BE49-F238E27FC236}">
                <a16:creationId xmlns:a16="http://schemas.microsoft.com/office/drawing/2014/main" id="{1A375304-053B-59EE-AA90-EE01012B36E8}"/>
              </a:ext>
            </a:extLst>
          </p:cNvPr>
          <p:cNvSpPr txBox="1"/>
          <p:nvPr/>
        </p:nvSpPr>
        <p:spPr>
          <a:xfrm>
            <a:off x="7104991" y="6184642"/>
            <a:ext cx="3095518" cy="523220"/>
          </a:xfrm>
          <a:prstGeom prst="rect">
            <a:avLst/>
          </a:prstGeom>
          <a:noFill/>
        </p:spPr>
        <p:txBody>
          <a:bodyPr wrap="square" rtlCol="0">
            <a:spAutoFit/>
          </a:bodyPr>
          <a:lstStyle/>
          <a:p>
            <a:pPr algn="l">
              <a:spcBef>
                <a:spcPts val="1000"/>
              </a:spcBef>
              <a:spcAft>
                <a:spcPts val="600"/>
              </a:spcAft>
            </a:pPr>
            <a:r>
              <a:rPr lang="en-US" sz="1400" dirty="0">
                <a:solidFill>
                  <a:schemeClr val="bg1"/>
                </a:solidFill>
              </a:rPr>
              <a:t>Caspian Environmental Laboratory website</a:t>
            </a:r>
          </a:p>
        </p:txBody>
      </p:sp>
      <p:sp>
        <p:nvSpPr>
          <p:cNvPr id="13" name="TextBox 12">
            <a:extLst>
              <a:ext uri="{FF2B5EF4-FFF2-40B4-BE49-F238E27FC236}">
                <a16:creationId xmlns:a16="http://schemas.microsoft.com/office/drawing/2014/main" id="{84C2C80E-BEA8-FDFD-EA5B-8F91017B9543}"/>
              </a:ext>
            </a:extLst>
          </p:cNvPr>
          <p:cNvSpPr txBox="1"/>
          <p:nvPr/>
        </p:nvSpPr>
        <p:spPr>
          <a:xfrm>
            <a:off x="7104991" y="3333037"/>
            <a:ext cx="3095518" cy="307802"/>
          </a:xfrm>
          <a:prstGeom prst="rect">
            <a:avLst/>
          </a:prstGeom>
          <a:noFill/>
        </p:spPr>
        <p:txBody>
          <a:bodyPr wrap="square" rtlCol="0">
            <a:spAutoFit/>
          </a:bodyPr>
          <a:lstStyle/>
          <a:p>
            <a:pPr algn="l">
              <a:spcBef>
                <a:spcPts val="1000"/>
              </a:spcBef>
              <a:spcAft>
                <a:spcPts val="600"/>
              </a:spcAft>
            </a:pPr>
            <a:r>
              <a:rPr lang="en-US" sz="1400" dirty="0">
                <a:solidFill>
                  <a:schemeClr val="bg1"/>
                </a:solidFill>
              </a:rPr>
              <a:t>EPA website</a:t>
            </a:r>
          </a:p>
        </p:txBody>
      </p:sp>
      <p:pic>
        <p:nvPicPr>
          <p:cNvPr id="5" name="Picture 4">
            <a:extLst>
              <a:ext uri="{FF2B5EF4-FFF2-40B4-BE49-F238E27FC236}">
                <a16:creationId xmlns:a16="http://schemas.microsoft.com/office/drawing/2014/main" id="{B32F48B7-E05A-BE2C-7C27-96503D4BF904}"/>
              </a:ext>
            </a:extLst>
          </p:cNvPr>
          <p:cNvPicPr>
            <a:picLocks noChangeAspect="1"/>
          </p:cNvPicPr>
          <p:nvPr/>
        </p:nvPicPr>
        <p:blipFill>
          <a:blip r:embed="rId3"/>
          <a:stretch>
            <a:fillRect/>
          </a:stretch>
        </p:blipFill>
        <p:spPr>
          <a:xfrm>
            <a:off x="7179031" y="3756449"/>
            <a:ext cx="3211944" cy="2449213"/>
          </a:xfrm>
          <a:prstGeom prst="rect">
            <a:avLst/>
          </a:prstGeom>
        </p:spPr>
      </p:pic>
      <p:pic>
        <p:nvPicPr>
          <p:cNvPr id="8" name="Picture 7">
            <a:extLst>
              <a:ext uri="{FF2B5EF4-FFF2-40B4-BE49-F238E27FC236}">
                <a16:creationId xmlns:a16="http://schemas.microsoft.com/office/drawing/2014/main" id="{13810A47-FCB1-A975-CB30-48990F925B8F}"/>
              </a:ext>
            </a:extLst>
          </p:cNvPr>
          <p:cNvPicPr>
            <a:picLocks noChangeAspect="1"/>
          </p:cNvPicPr>
          <p:nvPr/>
        </p:nvPicPr>
        <p:blipFill>
          <a:blip r:embed="rId4"/>
          <a:stretch>
            <a:fillRect/>
          </a:stretch>
        </p:blipFill>
        <p:spPr>
          <a:xfrm>
            <a:off x="7179031" y="831219"/>
            <a:ext cx="3600361" cy="2503185"/>
          </a:xfrm>
          <a:prstGeom prst="rect">
            <a:avLst/>
          </a:prstGeom>
        </p:spPr>
      </p:pic>
      <p:sp>
        <p:nvSpPr>
          <p:cNvPr id="11" name="TextBox 10">
            <a:extLst>
              <a:ext uri="{FF2B5EF4-FFF2-40B4-BE49-F238E27FC236}">
                <a16:creationId xmlns:a16="http://schemas.microsoft.com/office/drawing/2014/main" id="{BDF65ED4-488A-865F-8105-08836B96502C}"/>
              </a:ext>
            </a:extLst>
          </p:cNvPr>
          <p:cNvSpPr txBox="1"/>
          <p:nvPr/>
        </p:nvSpPr>
        <p:spPr>
          <a:xfrm>
            <a:off x="352326" y="6225193"/>
            <a:ext cx="5541085" cy="523220"/>
          </a:xfrm>
          <a:prstGeom prst="rect">
            <a:avLst/>
          </a:prstGeom>
          <a:noFill/>
        </p:spPr>
        <p:txBody>
          <a:bodyPr wrap="square" rtlCol="0">
            <a:spAutoFit/>
          </a:bodyPr>
          <a:lstStyle/>
          <a:p>
            <a:pPr algn="l">
              <a:spcBef>
                <a:spcPts val="1000"/>
              </a:spcBef>
              <a:spcAft>
                <a:spcPts val="600"/>
              </a:spcAft>
            </a:pPr>
            <a:r>
              <a:rPr lang="en-US" sz="1400" dirty="0">
                <a:solidFill>
                  <a:schemeClr val="bg1"/>
                </a:solidFill>
              </a:rPr>
              <a:t>End-of-life Solar Panels: Regulations and Management. </a:t>
            </a:r>
            <a:r>
              <a:rPr lang="en-US" sz="1400" i="1" dirty="0">
                <a:solidFill>
                  <a:schemeClr val="bg1"/>
                </a:solidFill>
              </a:rPr>
              <a:t>Environmental Protection Agency, </a:t>
            </a:r>
            <a:r>
              <a:rPr lang="en-US" sz="1400" dirty="0">
                <a:solidFill>
                  <a:schemeClr val="bg1"/>
                </a:solidFill>
              </a:rPr>
              <a:t>2023. Accessed 20 Aug 2024.</a:t>
            </a:r>
          </a:p>
        </p:txBody>
      </p:sp>
    </p:spTree>
    <p:extLst>
      <p:ext uri="{BB962C8B-B14F-4D97-AF65-F5344CB8AC3E}">
        <p14:creationId xmlns:p14="http://schemas.microsoft.com/office/powerpoint/2010/main" val="287992689"/>
      </p:ext>
    </p:extLst>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dirty="0" lang="en-US"/>
              <a:t>constraints for solar panel recycling</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idx="4" sz="quarter" type="sldNum"/>
          </p:nvPr>
        </p:nvSpPr>
        <p:spPr>
          <a:xfrm>
            <a:off x="11706126" y="6638826"/>
            <a:ext cx="485874" cy="219174"/>
          </a:xfrm>
        </p:spPr>
        <p:txBody>
          <a:bodyPr/>
          <a:lstStyle/>
          <a:p>
            <a:fld id="{6FB6B91F-BB11-E946-B7F6-1372EDB8DEC1}" type="slidenum">
              <a:rPr lang="en-US" smtClean="0" sz="1400"/>
              <a:pPr/>
              <a:t>17</a:t>
            </a:fld>
            <a:endParaRPr dirty="0" lang="en-US" sz="1400"/>
          </a:p>
        </p:txBody>
      </p:sp>
      <p:sp>
        <p:nvSpPr>
          <p:cNvPr id="4" name="Content Placeholder 3">
            <a:extLst>
              <a:ext uri="{FF2B5EF4-FFF2-40B4-BE49-F238E27FC236}">
                <a16:creationId xmlns:a16="http://schemas.microsoft.com/office/drawing/2014/main" id="{630AE89B-5960-4DE9-F1FF-9E390618FFB7}"/>
              </a:ext>
            </a:extLst>
          </p:cNvPr>
          <p:cNvSpPr>
            <a:spLocks noGrp="1"/>
          </p:cNvSpPr>
          <p:nvPr>
            <p:ph idx="1"/>
          </p:nvPr>
        </p:nvSpPr>
        <p:spPr>
          <a:xfrm>
            <a:off x="912267" y="851340"/>
            <a:ext cx="6192724" cy="5705573"/>
          </a:xfrm>
        </p:spPr>
        <p:txBody>
          <a:bodyPr>
            <a:noAutofit/>
          </a:bodyPr>
          <a:lstStyle/>
          <a:p>
            <a:pPr indent="0" marL="0">
              <a:buNone/>
            </a:pPr>
            <a:endParaRPr b="1" dirty="0" lang="en-US" sz="1800">
              <a:solidFill>
                <a:schemeClr val="bg2">
                  <a:lumMod val="75000"/>
                </a:schemeClr>
              </a:solidFill>
            </a:endParaRPr>
          </a:p>
          <a:p>
            <a:pPr indent="0" marL="0">
              <a:buNone/>
            </a:pPr>
            <a:endParaRPr b="1" dirty="0" lang="en-US" sz="1800">
              <a:solidFill>
                <a:schemeClr val="bg2">
                  <a:lumMod val="75000"/>
                </a:schemeClr>
              </a:solidFill>
            </a:endParaRPr>
          </a:p>
          <a:p>
            <a:pPr indent="0" marL="0">
              <a:buNone/>
            </a:pPr>
            <a:r>
              <a:rPr b="1" dirty="0" lang="en-US">
                <a:solidFill>
                  <a:schemeClr val="bg2">
                    <a:lumMod val="75000"/>
                  </a:schemeClr>
                </a:solidFill>
              </a:rPr>
              <a:t>2. Limitations on solar recycling (minimums)</a:t>
            </a:r>
          </a:p>
          <a:p>
            <a:pPr lvl="1"/>
            <a:r>
              <a:rPr dirty="0" lang="en-US" sz="1800"/>
              <a:t>Some companies only recycle utility-scale panels (i.e. </a:t>
            </a:r>
            <a:r>
              <a:rPr b="1" dirty="0" lang="en-US" sz="1800"/>
              <a:t>We Recycle Solar</a:t>
            </a:r>
            <a:r>
              <a:rPr dirty="0" lang="en-US" sz="1800"/>
              <a:t>)</a:t>
            </a:r>
          </a:p>
          <a:p>
            <a:pPr lvl="1"/>
            <a:r>
              <a:rPr dirty="0" lang="en-US" sz="1800"/>
              <a:t>Other companies place have wattage/weight minimums</a:t>
            </a:r>
          </a:p>
          <a:p>
            <a:pPr lvl="2"/>
            <a:r>
              <a:rPr b="1" dirty="0" err="1" lang="en-US" sz="1800"/>
              <a:t>SolarCycle</a:t>
            </a:r>
            <a:r>
              <a:rPr dirty="0" lang="en-US" sz="1800"/>
              <a:t>: 500 panel minimum (~200 kW solar capacity)</a:t>
            </a:r>
          </a:p>
          <a:p>
            <a:pPr lvl="2"/>
            <a:r>
              <a:rPr b="1" dirty="0" lang="en-US" sz="1800"/>
              <a:t>First America</a:t>
            </a:r>
            <a:r>
              <a:rPr dirty="0" lang="en-US" sz="1800"/>
              <a:t>: 5,000 </a:t>
            </a:r>
            <a:r>
              <a:rPr dirty="0" err="1" lang="en-US" sz="1800"/>
              <a:t>lbs</a:t>
            </a:r>
            <a:r>
              <a:rPr dirty="0" lang="en-US" sz="1800"/>
              <a:t> minimum (~125 panels or 50 kW solar capacity)</a:t>
            </a:r>
          </a:p>
        </p:txBody>
      </p:sp>
      <p:pic>
        <p:nvPicPr>
          <p:cNvPr id="9" name="Picture 8">
            <a:extLst>
              <a:ext uri="{FF2B5EF4-FFF2-40B4-BE49-F238E27FC236}">
                <a16:creationId xmlns:a16="http://schemas.microsoft.com/office/drawing/2014/main" id="{9BA21AD0-5BBE-F4EF-EDCC-4C1D87E7D08D}"/>
              </a:ext>
            </a:extLst>
          </p:cNvPr>
          <p:cNvPicPr>
            <a:picLocks noChangeAspect="1"/>
          </p:cNvPicPr>
          <p:nvPr/>
        </p:nvPicPr>
        <p:blipFill rotWithShape="1">
          <a:blip r:embed="rId3"/>
          <a:srcRect b="40" l="27" r="42" t="20"/>
          <a:stretch/>
        </p:blipFill>
        <p:spPr>
          <a:xfrm>
            <a:off x="7220608" y="3519177"/>
            <a:ext cx="4183116" cy="2599685"/>
          </a:xfrm>
          <a:prstGeom prst="rect">
            <a:avLst/>
          </a:prstGeom>
        </p:spPr>
      </p:pic>
      <p:sp>
        <p:nvSpPr>
          <p:cNvPr id="10" name="TextBox 9">
            <a:extLst>
              <a:ext uri="{FF2B5EF4-FFF2-40B4-BE49-F238E27FC236}">
                <a16:creationId xmlns:a16="http://schemas.microsoft.com/office/drawing/2014/main" id="{1A375304-053B-59EE-AA90-EE01012B36E8}"/>
              </a:ext>
            </a:extLst>
          </p:cNvPr>
          <p:cNvSpPr txBox="1"/>
          <p:nvPr/>
        </p:nvSpPr>
        <p:spPr>
          <a:xfrm>
            <a:off x="7179031" y="6116069"/>
            <a:ext cx="3095518" cy="307802"/>
          </a:xfrm>
          <a:prstGeom prst="rect">
            <a:avLst/>
          </a:prstGeom>
          <a:noFill/>
        </p:spPr>
        <p:txBody>
          <a:bodyPr rtlCol="0" wrap="square">
            <a:spAutoFit/>
          </a:bodyPr>
          <a:lstStyle/>
          <a:p>
            <a:pPr algn="l">
              <a:spcBef>
                <a:spcPts val="1000"/>
              </a:spcBef>
              <a:spcAft>
                <a:spcPts val="600"/>
              </a:spcAft>
            </a:pPr>
            <a:r>
              <a:rPr dirty="0" lang="en-US" sz="1400">
                <a:solidFill>
                  <a:schemeClr val="bg1"/>
                </a:solidFill>
              </a:rPr>
              <a:t>Children of the Sun solar initiative</a:t>
            </a:r>
          </a:p>
        </p:txBody>
      </p:sp>
      <p:pic>
        <p:nvPicPr>
          <p:cNvPr id="12" name="Picture 11">
            <a:extLst>
              <a:ext uri="{FF2B5EF4-FFF2-40B4-BE49-F238E27FC236}">
                <a16:creationId xmlns:a16="http://schemas.microsoft.com/office/drawing/2014/main" id="{14D37F67-AA1F-8075-6782-3FC1FC1174CF}"/>
              </a:ext>
            </a:extLst>
          </p:cNvPr>
          <p:cNvPicPr>
            <a:picLocks noChangeAspect="1"/>
          </p:cNvPicPr>
          <p:nvPr/>
        </p:nvPicPr>
        <p:blipFill rotWithShape="1">
          <a:blip r:embed="rId4"/>
          <a:srcRect b="28" l="13" t="7"/>
          <a:stretch/>
        </p:blipFill>
        <p:spPr>
          <a:xfrm>
            <a:off x="7220607" y="1344443"/>
            <a:ext cx="4183116" cy="1770275"/>
          </a:xfrm>
          <a:prstGeom prst="rect">
            <a:avLst/>
          </a:prstGeom>
        </p:spPr>
      </p:pic>
      <p:sp>
        <p:nvSpPr>
          <p:cNvPr id="13" name="TextBox 12">
            <a:extLst>
              <a:ext uri="{FF2B5EF4-FFF2-40B4-BE49-F238E27FC236}">
                <a16:creationId xmlns:a16="http://schemas.microsoft.com/office/drawing/2014/main" id="{84C2C80E-BEA8-FDFD-EA5B-8F91017B9543}"/>
              </a:ext>
            </a:extLst>
          </p:cNvPr>
          <p:cNvSpPr txBox="1"/>
          <p:nvPr/>
        </p:nvSpPr>
        <p:spPr>
          <a:xfrm>
            <a:off x="7179031" y="3073008"/>
            <a:ext cx="3095518" cy="307802"/>
          </a:xfrm>
          <a:prstGeom prst="rect">
            <a:avLst/>
          </a:prstGeom>
          <a:noFill/>
        </p:spPr>
        <p:txBody>
          <a:bodyPr rtlCol="0" wrap="square">
            <a:spAutoFit/>
          </a:bodyPr>
          <a:lstStyle/>
          <a:p>
            <a:pPr algn="l">
              <a:spcBef>
                <a:spcPts val="1000"/>
              </a:spcBef>
              <a:spcAft>
                <a:spcPts val="600"/>
              </a:spcAft>
            </a:pPr>
            <a:r>
              <a:rPr dirty="0" lang="en-US" sz="1400">
                <a:solidFill>
                  <a:schemeClr val="bg1"/>
                </a:solidFill>
              </a:rPr>
              <a:t>Field visit to Picuris Pueblo</a:t>
            </a:r>
          </a:p>
        </p:txBody>
      </p:sp>
    </p:spTree>
    <p:extLst>
      <p:ext uri="{BB962C8B-B14F-4D97-AF65-F5344CB8AC3E}">
        <p14:creationId xmlns:p14="http://schemas.microsoft.com/office/powerpoint/2010/main" val="170792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lang="en-US" dirty="0"/>
              <a:t>constraints for solar panel recycling</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38826"/>
            <a:ext cx="485874" cy="219174"/>
          </a:xfrm>
        </p:spPr>
        <p:txBody>
          <a:bodyPr/>
          <a:lstStyle/>
          <a:p>
            <a:fld id="{6FB6B91F-BB11-E946-B7F6-1372EDB8DEC1}" type="slidenum">
              <a:rPr lang="en-US" sz="1400" smtClean="0"/>
              <a:pPr/>
              <a:t>18</a:t>
            </a:fld>
            <a:endParaRPr lang="en-US" sz="1400" dirty="0"/>
          </a:p>
        </p:txBody>
      </p:sp>
      <p:sp>
        <p:nvSpPr>
          <p:cNvPr id="4" name="Content Placeholder 3">
            <a:extLst>
              <a:ext uri="{FF2B5EF4-FFF2-40B4-BE49-F238E27FC236}">
                <a16:creationId xmlns:a16="http://schemas.microsoft.com/office/drawing/2014/main" id="{630AE89B-5960-4DE9-F1FF-9E390618FFB7}"/>
              </a:ext>
            </a:extLst>
          </p:cNvPr>
          <p:cNvSpPr>
            <a:spLocks noGrp="1"/>
          </p:cNvSpPr>
          <p:nvPr>
            <p:ph idx="1"/>
          </p:nvPr>
        </p:nvSpPr>
        <p:spPr>
          <a:xfrm>
            <a:off x="1624070" y="851340"/>
            <a:ext cx="6637054" cy="5705573"/>
          </a:xfrm>
        </p:spPr>
        <p:txBody>
          <a:bodyPr>
            <a:noAutofit/>
          </a:bodyPr>
          <a:lstStyle/>
          <a:p>
            <a:pPr marL="0" indent="0">
              <a:buNone/>
            </a:pPr>
            <a:endParaRPr lang="en-US" sz="1800" b="1" dirty="0">
              <a:solidFill>
                <a:schemeClr val="bg2">
                  <a:lumMod val="75000"/>
                </a:schemeClr>
              </a:solidFill>
            </a:endParaRPr>
          </a:p>
          <a:p>
            <a:pPr marL="0" indent="0">
              <a:buNone/>
            </a:pPr>
            <a:r>
              <a:rPr lang="en-US" b="1" dirty="0">
                <a:solidFill>
                  <a:schemeClr val="bg2">
                    <a:lumMod val="75000"/>
                  </a:schemeClr>
                </a:solidFill>
              </a:rPr>
              <a:t>3. Price of recycling</a:t>
            </a:r>
          </a:p>
          <a:p>
            <a:pPr lvl="1"/>
            <a:r>
              <a:rPr lang="en-US" sz="1800" dirty="0"/>
              <a:t>Recycling costs money, BUT selling panels suitable for reuse gives you a discount</a:t>
            </a:r>
          </a:p>
          <a:p>
            <a:pPr lvl="1"/>
            <a:endParaRPr lang="en-US" sz="1800" dirty="0"/>
          </a:p>
        </p:txBody>
      </p:sp>
      <p:pic>
        <p:nvPicPr>
          <p:cNvPr id="5" name="Graphic 4" descr="Flying Money with solid fill">
            <a:extLst>
              <a:ext uri="{FF2B5EF4-FFF2-40B4-BE49-F238E27FC236}">
                <a16:creationId xmlns:a16="http://schemas.microsoft.com/office/drawing/2014/main" id="{40893129-802C-F4CC-EF24-EDA02A03C0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74300" y="998097"/>
            <a:ext cx="1195550" cy="1195550"/>
          </a:xfrm>
          <a:prstGeom prst="rect">
            <a:avLst/>
          </a:prstGeom>
        </p:spPr>
      </p:pic>
      <p:pic>
        <p:nvPicPr>
          <p:cNvPr id="16" name="Picture 15">
            <a:extLst>
              <a:ext uri="{FF2B5EF4-FFF2-40B4-BE49-F238E27FC236}">
                <a16:creationId xmlns:a16="http://schemas.microsoft.com/office/drawing/2014/main" id="{09636AB3-C37A-1BEC-FECA-412ED8059A7F}"/>
              </a:ext>
            </a:extLst>
          </p:cNvPr>
          <p:cNvPicPr>
            <a:picLocks noChangeAspect="1"/>
          </p:cNvPicPr>
          <p:nvPr/>
        </p:nvPicPr>
        <p:blipFill>
          <a:blip r:embed="rId5"/>
          <a:stretch>
            <a:fillRect/>
          </a:stretch>
        </p:blipFill>
        <p:spPr>
          <a:xfrm>
            <a:off x="2469130" y="2384203"/>
            <a:ext cx="2548484" cy="2089593"/>
          </a:xfrm>
          <a:prstGeom prst="rect">
            <a:avLst/>
          </a:prstGeom>
        </p:spPr>
      </p:pic>
      <p:pic>
        <p:nvPicPr>
          <p:cNvPr id="18" name="Picture 17">
            <a:extLst>
              <a:ext uri="{FF2B5EF4-FFF2-40B4-BE49-F238E27FC236}">
                <a16:creationId xmlns:a16="http://schemas.microsoft.com/office/drawing/2014/main" id="{FFFCF3F7-4F5F-7962-DE86-021A5FBE84D6}"/>
              </a:ext>
            </a:extLst>
          </p:cNvPr>
          <p:cNvPicPr>
            <a:picLocks noChangeAspect="1"/>
          </p:cNvPicPr>
          <p:nvPr/>
        </p:nvPicPr>
        <p:blipFill>
          <a:blip r:embed="rId6"/>
          <a:stretch>
            <a:fillRect/>
          </a:stretch>
        </p:blipFill>
        <p:spPr>
          <a:xfrm>
            <a:off x="6821675" y="2278727"/>
            <a:ext cx="2235135" cy="2062252"/>
          </a:xfrm>
          <a:prstGeom prst="rect">
            <a:avLst/>
          </a:prstGeom>
        </p:spPr>
      </p:pic>
      <p:sp>
        <p:nvSpPr>
          <p:cNvPr id="20" name="TextBox 19">
            <a:extLst>
              <a:ext uri="{FF2B5EF4-FFF2-40B4-BE49-F238E27FC236}">
                <a16:creationId xmlns:a16="http://schemas.microsoft.com/office/drawing/2014/main" id="{AB265254-E126-B7C0-25E4-2E1B71283D37}"/>
              </a:ext>
            </a:extLst>
          </p:cNvPr>
          <p:cNvSpPr txBox="1"/>
          <p:nvPr/>
        </p:nvSpPr>
        <p:spPr>
          <a:xfrm>
            <a:off x="1969660" y="4538086"/>
            <a:ext cx="3791503" cy="1405513"/>
          </a:xfrm>
          <a:prstGeom prst="rect">
            <a:avLst/>
          </a:prstGeom>
          <a:noFill/>
        </p:spPr>
        <p:txBody>
          <a:bodyPr wrap="square" rtlCol="0">
            <a:spAutoFit/>
          </a:bodyPr>
          <a:lstStyle/>
          <a:p>
            <a:pPr>
              <a:spcBef>
                <a:spcPts val="1000"/>
              </a:spcBef>
              <a:spcAft>
                <a:spcPts val="600"/>
              </a:spcAft>
            </a:pPr>
            <a:r>
              <a:rPr lang="en-US" sz="1800" dirty="0">
                <a:solidFill>
                  <a:schemeClr val="bg1"/>
                </a:solidFill>
              </a:rPr>
              <a:t>damaged/unusable panels: $0.15-$0.45/</a:t>
            </a:r>
            <a:r>
              <a:rPr lang="en-US" sz="1800" dirty="0" err="1">
                <a:solidFill>
                  <a:schemeClr val="bg1"/>
                </a:solidFill>
              </a:rPr>
              <a:t>lb</a:t>
            </a:r>
            <a:endParaRPr lang="en-US" sz="1800" dirty="0">
              <a:solidFill>
                <a:schemeClr val="bg1"/>
              </a:solidFill>
            </a:endParaRPr>
          </a:p>
          <a:p>
            <a:pPr>
              <a:spcBef>
                <a:spcPts val="1000"/>
              </a:spcBef>
              <a:spcAft>
                <a:spcPts val="600"/>
              </a:spcAft>
            </a:pPr>
            <a:r>
              <a:rPr lang="en-US" sz="1800" dirty="0">
                <a:solidFill>
                  <a:schemeClr val="bg1"/>
                </a:solidFill>
              </a:rPr>
              <a:t>panels suitable for reuse: sold for $0.05/W</a:t>
            </a:r>
          </a:p>
        </p:txBody>
      </p:sp>
      <p:sp>
        <p:nvSpPr>
          <p:cNvPr id="21" name="TextBox 20">
            <a:extLst>
              <a:ext uri="{FF2B5EF4-FFF2-40B4-BE49-F238E27FC236}">
                <a16:creationId xmlns:a16="http://schemas.microsoft.com/office/drawing/2014/main" id="{836E9F96-4133-2530-A3B6-C1B972FB3C1A}"/>
              </a:ext>
            </a:extLst>
          </p:cNvPr>
          <p:cNvSpPr txBox="1"/>
          <p:nvPr/>
        </p:nvSpPr>
        <p:spPr>
          <a:xfrm>
            <a:off x="6459956" y="4538086"/>
            <a:ext cx="3594914" cy="1405513"/>
          </a:xfrm>
          <a:prstGeom prst="rect">
            <a:avLst/>
          </a:prstGeom>
          <a:noFill/>
        </p:spPr>
        <p:txBody>
          <a:bodyPr wrap="square" rtlCol="0">
            <a:spAutoFit/>
          </a:bodyPr>
          <a:lstStyle/>
          <a:p>
            <a:pPr>
              <a:spcBef>
                <a:spcPts val="1000"/>
              </a:spcBef>
              <a:spcAft>
                <a:spcPts val="600"/>
              </a:spcAft>
            </a:pPr>
            <a:r>
              <a:rPr lang="en-US" dirty="0">
                <a:solidFill>
                  <a:schemeClr val="bg1"/>
                </a:solidFill>
              </a:rPr>
              <a:t>d</a:t>
            </a:r>
            <a:r>
              <a:rPr lang="en-US" sz="1800" dirty="0">
                <a:solidFill>
                  <a:schemeClr val="bg1"/>
                </a:solidFill>
              </a:rPr>
              <a:t>amaged/unusable panels: $0.30-$0.60/W</a:t>
            </a:r>
          </a:p>
          <a:p>
            <a:pPr>
              <a:spcBef>
                <a:spcPts val="1000"/>
              </a:spcBef>
              <a:spcAft>
                <a:spcPts val="600"/>
              </a:spcAft>
            </a:pPr>
            <a:r>
              <a:rPr lang="en-US" sz="1800" dirty="0">
                <a:solidFill>
                  <a:schemeClr val="bg1"/>
                </a:solidFill>
              </a:rPr>
              <a:t>panels in good condition: $0.08-$0.12/W</a:t>
            </a:r>
          </a:p>
        </p:txBody>
      </p:sp>
    </p:spTree>
    <p:extLst>
      <p:ext uri="{BB962C8B-B14F-4D97-AF65-F5344CB8AC3E}">
        <p14:creationId xmlns:p14="http://schemas.microsoft.com/office/powerpoint/2010/main" val="3632030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lang="en-US" dirty="0"/>
              <a:t>constraints for solar panel recycling</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38826"/>
            <a:ext cx="485874" cy="219174"/>
          </a:xfrm>
        </p:spPr>
        <p:txBody>
          <a:bodyPr/>
          <a:lstStyle/>
          <a:p>
            <a:fld id="{6FB6B91F-BB11-E946-B7F6-1372EDB8DEC1}" type="slidenum">
              <a:rPr lang="en-US" sz="1400" smtClean="0"/>
              <a:pPr/>
              <a:t>19</a:t>
            </a:fld>
            <a:endParaRPr lang="en-US" sz="1400" dirty="0"/>
          </a:p>
        </p:txBody>
      </p:sp>
      <p:sp>
        <p:nvSpPr>
          <p:cNvPr id="4" name="Content Placeholder 3">
            <a:extLst>
              <a:ext uri="{FF2B5EF4-FFF2-40B4-BE49-F238E27FC236}">
                <a16:creationId xmlns:a16="http://schemas.microsoft.com/office/drawing/2014/main" id="{630AE89B-5960-4DE9-F1FF-9E390618FFB7}"/>
              </a:ext>
            </a:extLst>
          </p:cNvPr>
          <p:cNvSpPr>
            <a:spLocks noGrp="1"/>
          </p:cNvSpPr>
          <p:nvPr>
            <p:ph idx="1"/>
          </p:nvPr>
        </p:nvSpPr>
        <p:spPr>
          <a:xfrm>
            <a:off x="1019502" y="851340"/>
            <a:ext cx="5938345" cy="5705573"/>
          </a:xfrm>
        </p:spPr>
        <p:txBody>
          <a:bodyPr>
            <a:noAutofit/>
          </a:bodyPr>
          <a:lstStyle/>
          <a:p>
            <a:pPr marL="0" indent="0">
              <a:buNone/>
            </a:pPr>
            <a:endParaRPr lang="en-US" sz="1800" b="1" dirty="0">
              <a:solidFill>
                <a:schemeClr val="bg2">
                  <a:lumMod val="75000"/>
                </a:schemeClr>
              </a:solidFill>
            </a:endParaRPr>
          </a:p>
          <a:p>
            <a:pPr marL="0" indent="0">
              <a:buNone/>
            </a:pPr>
            <a:endParaRPr lang="en-US" sz="1800" b="1" dirty="0">
              <a:solidFill>
                <a:schemeClr val="bg2">
                  <a:lumMod val="75000"/>
                </a:schemeClr>
              </a:solidFill>
            </a:endParaRPr>
          </a:p>
          <a:p>
            <a:pPr marL="0" indent="0">
              <a:buNone/>
            </a:pPr>
            <a:r>
              <a:rPr lang="en-US" b="1" dirty="0">
                <a:solidFill>
                  <a:schemeClr val="bg2">
                    <a:lumMod val="75000"/>
                  </a:schemeClr>
                </a:solidFill>
              </a:rPr>
              <a:t>4. Extra costs</a:t>
            </a:r>
          </a:p>
          <a:p>
            <a:pPr lvl="1"/>
            <a:r>
              <a:rPr lang="en-US" sz="1800" dirty="0"/>
              <a:t>Most companies will charge for panel palletizing, loading, and shipping</a:t>
            </a:r>
          </a:p>
          <a:p>
            <a:pPr lvl="2"/>
            <a:r>
              <a:rPr lang="en-US" sz="1800" dirty="0"/>
              <a:t>Save money by dismounting and palletizing panels yourself</a:t>
            </a:r>
          </a:p>
          <a:p>
            <a:pPr lvl="2"/>
            <a:r>
              <a:rPr lang="en-US" sz="1800" dirty="0"/>
              <a:t>Find a company located close to you to minimize shipping costs</a:t>
            </a:r>
          </a:p>
        </p:txBody>
      </p:sp>
      <p:pic>
        <p:nvPicPr>
          <p:cNvPr id="5" name="Picture 4">
            <a:extLst>
              <a:ext uri="{FF2B5EF4-FFF2-40B4-BE49-F238E27FC236}">
                <a16:creationId xmlns:a16="http://schemas.microsoft.com/office/drawing/2014/main" id="{161BB3E2-18FF-928C-9231-DF44460841DD}"/>
              </a:ext>
            </a:extLst>
          </p:cNvPr>
          <p:cNvPicPr>
            <a:picLocks noChangeAspect="1"/>
          </p:cNvPicPr>
          <p:nvPr/>
        </p:nvPicPr>
        <p:blipFill>
          <a:blip r:embed="rId3"/>
          <a:stretch>
            <a:fillRect/>
          </a:stretch>
        </p:blipFill>
        <p:spPr>
          <a:xfrm>
            <a:off x="7305775" y="1865421"/>
            <a:ext cx="4533900" cy="3400425"/>
          </a:xfrm>
          <a:prstGeom prst="rect">
            <a:avLst/>
          </a:prstGeom>
        </p:spPr>
      </p:pic>
      <p:sp>
        <p:nvSpPr>
          <p:cNvPr id="2" name="TextBox 1">
            <a:extLst>
              <a:ext uri="{FF2B5EF4-FFF2-40B4-BE49-F238E27FC236}">
                <a16:creationId xmlns:a16="http://schemas.microsoft.com/office/drawing/2014/main" id="{83F7D3CE-0587-7C8A-8651-8AF84437A79D}"/>
              </a:ext>
            </a:extLst>
          </p:cNvPr>
          <p:cNvSpPr txBox="1"/>
          <p:nvPr/>
        </p:nvSpPr>
        <p:spPr>
          <a:xfrm>
            <a:off x="7199586" y="5265846"/>
            <a:ext cx="1184940" cy="307777"/>
          </a:xfrm>
          <a:prstGeom prst="rect">
            <a:avLst/>
          </a:prstGeom>
          <a:noFill/>
        </p:spPr>
        <p:txBody>
          <a:bodyPr wrap="none" rtlCol="0">
            <a:spAutoFit/>
          </a:bodyPr>
          <a:lstStyle/>
          <a:p>
            <a:pPr algn="l">
              <a:spcBef>
                <a:spcPts val="1000"/>
              </a:spcBef>
              <a:spcAft>
                <a:spcPts val="600"/>
              </a:spcAft>
            </a:pPr>
            <a:r>
              <a:rPr lang="en-US" sz="1400" dirty="0">
                <a:solidFill>
                  <a:schemeClr val="bg1"/>
                </a:solidFill>
              </a:rPr>
              <a:t>Stock photo</a:t>
            </a:r>
          </a:p>
        </p:txBody>
      </p:sp>
    </p:spTree>
    <p:extLst>
      <p:ext uri="{BB962C8B-B14F-4D97-AF65-F5344CB8AC3E}">
        <p14:creationId xmlns:p14="http://schemas.microsoft.com/office/powerpoint/2010/main" val="194657511"/>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E68C35-44F7-C53F-F3C6-BCD5EF2A03B7}"/>
              </a:ext>
            </a:extLst>
          </p:cNvPr>
          <p:cNvSpPr>
            <a:spLocks noGrp="1"/>
          </p:cNvSpPr>
          <p:nvPr>
            <p:ph idx="1"/>
          </p:nvPr>
        </p:nvSpPr>
        <p:spPr>
          <a:xfrm>
            <a:off x="472966" y="2013423"/>
            <a:ext cx="5759668" cy="1401055"/>
          </a:xfrm>
        </p:spPr>
        <p:txBody>
          <a:bodyPr/>
          <a:lstStyle/>
          <a:p>
            <a:r>
              <a:rPr dirty="0" lang="en-US"/>
              <a:t>From York, Pennsylvania</a:t>
            </a:r>
          </a:p>
          <a:p>
            <a:r>
              <a:rPr dirty="0" lang="en-US"/>
              <a:t>B.S. Chemistry, UNC Chapel Hill (Spring 2021)</a:t>
            </a:r>
          </a:p>
          <a:p>
            <a:r>
              <a:rPr dirty="0" lang="en-US"/>
              <a:t>PhD Candidate, UW (Spring 2026)</a:t>
            </a:r>
          </a:p>
        </p:txBody>
      </p:sp>
      <p:sp>
        <p:nvSpPr>
          <p:cNvPr id="3" name="Slide Number Placeholder 2">
            <a:extLst>
              <a:ext uri="{FF2B5EF4-FFF2-40B4-BE49-F238E27FC236}">
                <a16:creationId xmlns:a16="http://schemas.microsoft.com/office/drawing/2014/main" id="{5D39ACE2-1731-E680-4B94-8F100A2BC19E}"/>
              </a:ext>
            </a:extLst>
          </p:cNvPr>
          <p:cNvSpPr>
            <a:spLocks noGrp="1"/>
          </p:cNvSpPr>
          <p:nvPr>
            <p:ph idx="12" sz="quarter" type="sldNum"/>
          </p:nvPr>
        </p:nvSpPr>
        <p:spPr/>
        <p:txBody>
          <a:bodyPr/>
          <a:lstStyle/>
          <a:p>
            <a:fld id="{6FB6B91F-BB11-E946-B7F6-1372EDB8DEC1}" type="slidenum">
              <a:rPr lang="en-US" smtClean="0" sz="1400"/>
              <a:t>2</a:t>
            </a:fld>
            <a:endParaRPr dirty="0" lang="en-US" sz="1400"/>
          </a:p>
        </p:txBody>
      </p:sp>
      <p:sp>
        <p:nvSpPr>
          <p:cNvPr id="4" name="Title 3">
            <a:extLst>
              <a:ext uri="{FF2B5EF4-FFF2-40B4-BE49-F238E27FC236}">
                <a16:creationId xmlns:a16="http://schemas.microsoft.com/office/drawing/2014/main" id="{1BEDD5BC-CF29-80DC-B15A-F5001487E7FD}"/>
              </a:ext>
            </a:extLst>
          </p:cNvPr>
          <p:cNvSpPr>
            <a:spLocks noGrp="1"/>
          </p:cNvSpPr>
          <p:nvPr>
            <p:ph type="title"/>
          </p:nvPr>
        </p:nvSpPr>
        <p:spPr/>
        <p:txBody>
          <a:bodyPr/>
          <a:lstStyle/>
          <a:p>
            <a:r>
              <a:rPr dirty="0" lang="en-US"/>
              <a:t>Alexis Glaudin, PhD Candidate</a:t>
            </a:r>
          </a:p>
        </p:txBody>
      </p:sp>
      <p:pic>
        <p:nvPicPr>
          <p:cNvPr id="11" name="Picture 10">
            <a:extLst>
              <a:ext uri="{FF2B5EF4-FFF2-40B4-BE49-F238E27FC236}">
                <a16:creationId xmlns:a16="http://schemas.microsoft.com/office/drawing/2014/main" id="{9265A035-2739-D518-0D0F-DD422014A5C8}"/>
              </a:ext>
            </a:extLst>
          </p:cNvPr>
          <p:cNvPicPr>
            <a:picLocks noChangeAspect="1"/>
          </p:cNvPicPr>
          <p:nvPr/>
        </p:nvPicPr>
        <p:blipFill>
          <a:blip r:embed="rId3"/>
          <a:stretch>
            <a:fillRect/>
          </a:stretch>
        </p:blipFill>
        <p:spPr>
          <a:xfrm>
            <a:off x="8951952" y="738724"/>
            <a:ext cx="2280020" cy="2280020"/>
          </a:xfrm>
          <a:prstGeom prst="rect">
            <a:avLst/>
          </a:prstGeom>
        </p:spPr>
      </p:pic>
      <p:pic>
        <p:nvPicPr>
          <p:cNvPr id="17" name="Picture 16">
            <a:extLst>
              <a:ext uri="{FF2B5EF4-FFF2-40B4-BE49-F238E27FC236}">
                <a16:creationId xmlns:a16="http://schemas.microsoft.com/office/drawing/2014/main" id="{69539891-14DE-1336-54CC-9464FC2ADAA3}"/>
              </a:ext>
            </a:extLst>
          </p:cNvPr>
          <p:cNvPicPr>
            <a:picLocks noChangeAspect="1"/>
          </p:cNvPicPr>
          <p:nvPr/>
        </p:nvPicPr>
        <p:blipFill>
          <a:blip r:embed="rId4"/>
          <a:stretch>
            <a:fillRect/>
          </a:stretch>
        </p:blipFill>
        <p:spPr>
          <a:xfrm>
            <a:off x="232646" y="4513501"/>
            <a:ext cx="3509656" cy="1974182"/>
          </a:xfrm>
          <a:prstGeom prst="rect">
            <a:avLst/>
          </a:prstGeom>
        </p:spPr>
      </p:pic>
      <p:pic>
        <p:nvPicPr>
          <p:cNvPr id="19" name="Picture 18">
            <a:extLst>
              <a:ext uri="{FF2B5EF4-FFF2-40B4-BE49-F238E27FC236}">
                <a16:creationId xmlns:a16="http://schemas.microsoft.com/office/drawing/2014/main" id="{605E8EF6-5287-5467-9523-BB6766A56AAC}"/>
              </a:ext>
            </a:extLst>
          </p:cNvPr>
          <p:cNvPicPr>
            <a:picLocks noChangeAspect="1"/>
          </p:cNvPicPr>
          <p:nvPr/>
        </p:nvPicPr>
        <p:blipFill>
          <a:blip r:embed="rId5"/>
          <a:stretch>
            <a:fillRect/>
          </a:stretch>
        </p:blipFill>
        <p:spPr>
          <a:xfrm>
            <a:off x="264892" y="3600813"/>
            <a:ext cx="3477410" cy="957850"/>
          </a:xfrm>
          <a:prstGeom prst="rect">
            <a:avLst/>
          </a:prstGeom>
        </p:spPr>
      </p:pic>
      <p:pic>
        <p:nvPicPr>
          <p:cNvPr id="21" name="Picture 20">
            <a:extLst>
              <a:ext uri="{FF2B5EF4-FFF2-40B4-BE49-F238E27FC236}">
                <a16:creationId xmlns:a16="http://schemas.microsoft.com/office/drawing/2014/main" id="{F2931643-634F-1291-908B-4307D9DF9620}"/>
              </a:ext>
            </a:extLst>
          </p:cNvPr>
          <p:cNvPicPr>
            <a:picLocks noChangeAspect="1"/>
          </p:cNvPicPr>
          <p:nvPr/>
        </p:nvPicPr>
        <p:blipFill rotWithShape="1">
          <a:blip r:embed="rId6"/>
          <a:srcRect b="4" t="29"/>
          <a:stretch/>
        </p:blipFill>
        <p:spPr>
          <a:xfrm>
            <a:off x="6342270" y="719483"/>
            <a:ext cx="2371490" cy="2494179"/>
          </a:xfrm>
          <a:prstGeom prst="rect">
            <a:avLst/>
          </a:prstGeom>
        </p:spPr>
      </p:pic>
      <p:pic>
        <p:nvPicPr>
          <p:cNvPr descr="A group of people posing for a photo&#10;&#10;AI-generated content may be incorrect." id="5" name="Picture 4">
            <a:extLst>
              <a:ext uri="{FF2B5EF4-FFF2-40B4-BE49-F238E27FC236}">
                <a16:creationId xmlns:a16="http://schemas.microsoft.com/office/drawing/2014/main" id="{05381C0B-FD4F-6DBA-58C5-B6A48471E042}"/>
              </a:ext>
            </a:extLst>
          </p:cNvPr>
          <p:cNvPicPr>
            <a:picLocks noChangeAspect="1"/>
          </p:cNvPicPr>
          <p:nvPr/>
        </p:nvPicPr>
        <p:blipFill>
          <a:blip r:embed="rId7"/>
          <a:stretch>
            <a:fillRect/>
          </a:stretch>
        </p:blipFill>
        <p:spPr>
          <a:xfrm>
            <a:off x="4349266" y="3838281"/>
            <a:ext cx="3390042" cy="2547828"/>
          </a:xfrm>
          <a:prstGeom prst="rect">
            <a:avLst/>
          </a:prstGeom>
        </p:spPr>
      </p:pic>
      <p:pic>
        <p:nvPicPr>
          <p:cNvPr descr="A group of people sitting around a table&#10;&#10;AI-generated content may be incorrect." id="6" name="Picture 5">
            <a:extLst>
              <a:ext uri="{FF2B5EF4-FFF2-40B4-BE49-F238E27FC236}">
                <a16:creationId xmlns:a16="http://schemas.microsoft.com/office/drawing/2014/main" id="{AFDBCC5C-117A-994B-4DB9-E2B30FB09F63}"/>
              </a:ext>
            </a:extLst>
          </p:cNvPr>
          <p:cNvPicPr>
            <a:picLocks noChangeAspect="1"/>
          </p:cNvPicPr>
          <p:nvPr/>
        </p:nvPicPr>
        <p:blipFill>
          <a:blip r:embed="rId8"/>
          <a:srcRect b="57" t="73"/>
          <a:stretch>
            <a:fillRect/>
          </a:stretch>
        </p:blipFill>
        <p:spPr>
          <a:xfrm>
            <a:off x="7930772" y="3541635"/>
            <a:ext cx="3390041" cy="3141121"/>
          </a:xfrm>
          <a:prstGeom prst="rect">
            <a:avLst/>
          </a:prstGeom>
        </p:spPr>
      </p:pic>
    </p:spTree>
    <p:extLst>
      <p:ext uri="{BB962C8B-B14F-4D97-AF65-F5344CB8AC3E}">
        <p14:creationId xmlns:p14="http://schemas.microsoft.com/office/powerpoint/2010/main" val="1267178387"/>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7C7A48-81A8-AF33-49B6-E1E2EAD3BCBE}"/>
              </a:ext>
            </a:extLst>
          </p:cNvPr>
          <p:cNvSpPr>
            <a:spLocks noGrp="1"/>
          </p:cNvSpPr>
          <p:nvPr>
            <p:ph idx="4" sz="quarter" type="sldNum"/>
          </p:nvPr>
        </p:nvSpPr>
        <p:spPr>
          <a:xfrm>
            <a:off x="11706126" y="6638826"/>
            <a:ext cx="485874" cy="219174"/>
          </a:xfrm>
        </p:spPr>
        <p:txBody>
          <a:bodyPr/>
          <a:lstStyle/>
          <a:p>
            <a:fld id="{6FB6B91F-BB11-E946-B7F6-1372EDB8DEC1}" type="slidenum">
              <a:rPr lang="en-US" smtClean="0" sz="1400"/>
              <a:pPr/>
              <a:t>20</a:t>
            </a:fld>
            <a:endParaRPr dirty="0" lang="en-US" sz="1400"/>
          </a:p>
        </p:txBody>
      </p:sp>
      <p:pic>
        <p:nvPicPr>
          <p:cNvPr id="10" name="Picture 9">
            <a:extLst>
              <a:ext uri="{FF2B5EF4-FFF2-40B4-BE49-F238E27FC236}">
                <a16:creationId xmlns:a16="http://schemas.microsoft.com/office/drawing/2014/main" id="{02653F76-E8B3-B13A-06B0-94577661009F}"/>
              </a:ext>
            </a:extLst>
          </p:cNvPr>
          <p:cNvPicPr>
            <a:picLocks noChangeAspect="1"/>
          </p:cNvPicPr>
          <p:nvPr/>
        </p:nvPicPr>
        <p:blipFill rotWithShape="1">
          <a:blip r:embed="rId3"/>
          <a:srcRect l="38" r="52" t="16"/>
          <a:stretch/>
        </p:blipFill>
        <p:spPr>
          <a:xfrm>
            <a:off x="956441" y="241186"/>
            <a:ext cx="9935740" cy="6397640"/>
          </a:xfrm>
          <a:prstGeom prst="rect">
            <a:avLst/>
          </a:prstGeom>
        </p:spPr>
      </p:pic>
    </p:spTree>
    <p:extLst>
      <p:ext uri="{BB962C8B-B14F-4D97-AF65-F5344CB8AC3E}">
        <p14:creationId xmlns:p14="http://schemas.microsoft.com/office/powerpoint/2010/main" val="652036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E155-5C16-6C8D-A74A-CE64E9F4BED1}"/>
              </a:ext>
            </a:extLst>
          </p:cNvPr>
          <p:cNvSpPr>
            <a:spLocks noGrp="1"/>
          </p:cNvSpPr>
          <p:nvPr>
            <p:ph type="title"/>
          </p:nvPr>
        </p:nvSpPr>
        <p:spPr>
          <a:xfrm>
            <a:off x="353115" y="312680"/>
            <a:ext cx="10995901" cy="685800"/>
          </a:xfrm>
        </p:spPr>
        <p:txBody>
          <a:bodyPr/>
          <a:lstStyle/>
          <a:p>
            <a:r>
              <a:rPr lang="en-US" dirty="0"/>
              <a:t>current solar panel recycling methods are unsustainable and hazardous</a:t>
            </a:r>
          </a:p>
        </p:txBody>
      </p:sp>
      <p:sp>
        <p:nvSpPr>
          <p:cNvPr id="3" name="Content Placeholder 2">
            <a:extLst>
              <a:ext uri="{FF2B5EF4-FFF2-40B4-BE49-F238E27FC236}">
                <a16:creationId xmlns:a16="http://schemas.microsoft.com/office/drawing/2014/main" id="{08E88233-60C2-5920-77AC-F89D326A955C}"/>
              </a:ext>
            </a:extLst>
          </p:cNvPr>
          <p:cNvSpPr>
            <a:spLocks noGrp="1"/>
          </p:cNvSpPr>
          <p:nvPr>
            <p:ph sz="half" idx="1"/>
          </p:nvPr>
        </p:nvSpPr>
        <p:spPr>
          <a:xfrm>
            <a:off x="914929" y="1255116"/>
            <a:ext cx="5686010" cy="5067300"/>
          </a:xfrm>
        </p:spPr>
        <p:txBody>
          <a:bodyPr/>
          <a:lstStyle/>
          <a:p>
            <a:pPr marL="0" indent="0">
              <a:buNone/>
            </a:pPr>
            <a:r>
              <a:rPr lang="en-US" sz="2500" b="1" dirty="0">
                <a:solidFill>
                  <a:schemeClr val="accent4"/>
                </a:solidFill>
              </a:rPr>
              <a:t>Thermal Delamination</a:t>
            </a:r>
          </a:p>
          <a:p>
            <a:r>
              <a:rPr lang="en-US" dirty="0"/>
              <a:t>Uses heat in the absence of oxygen to remove the polymer and </a:t>
            </a:r>
            <a:r>
              <a:rPr lang="en-US" dirty="0" err="1"/>
              <a:t>backsheet</a:t>
            </a:r>
            <a:r>
              <a:rPr lang="en-US" dirty="0"/>
              <a:t> layers</a:t>
            </a:r>
          </a:p>
          <a:p>
            <a:pPr lvl="1"/>
            <a:r>
              <a:rPr lang="en-US" dirty="0"/>
              <a:t>Called </a:t>
            </a:r>
            <a:r>
              <a:rPr lang="en-US" b="1" dirty="0"/>
              <a:t>pyrolysis</a:t>
            </a:r>
            <a:endParaRPr lang="en-US" dirty="0"/>
          </a:p>
          <a:p>
            <a:pPr lvl="1"/>
            <a:r>
              <a:rPr lang="en-US" dirty="0"/>
              <a:t>Requires a lot of energy</a:t>
            </a:r>
          </a:p>
          <a:p>
            <a:pPr lvl="1"/>
            <a:r>
              <a:rPr lang="en-US" dirty="0"/>
              <a:t>Requires 2 phases of 15-minute heating sessions per batch</a:t>
            </a:r>
          </a:p>
        </p:txBody>
      </p:sp>
      <p:sp>
        <p:nvSpPr>
          <p:cNvPr id="5" name="Slide Number Placeholder 4">
            <a:extLst>
              <a:ext uri="{FF2B5EF4-FFF2-40B4-BE49-F238E27FC236}">
                <a16:creationId xmlns:a16="http://schemas.microsoft.com/office/drawing/2014/main" id="{90C35E29-3CD2-D75B-4465-D36A913FF92A}"/>
              </a:ext>
            </a:extLst>
          </p:cNvPr>
          <p:cNvSpPr>
            <a:spLocks noGrp="1"/>
          </p:cNvSpPr>
          <p:nvPr>
            <p:ph type="sldNum" sz="quarter" idx="12"/>
          </p:nvPr>
        </p:nvSpPr>
        <p:spPr/>
        <p:txBody>
          <a:bodyPr/>
          <a:lstStyle/>
          <a:p>
            <a:fld id="{6FB6B91F-BB11-E946-B7F6-1372EDB8DEC1}" type="slidenum">
              <a:rPr lang="en-US" sz="1400" smtClean="0"/>
              <a:t>21</a:t>
            </a:fld>
            <a:endParaRPr lang="en-US" sz="1400" dirty="0"/>
          </a:p>
        </p:txBody>
      </p:sp>
      <p:pic>
        <p:nvPicPr>
          <p:cNvPr id="6" name="Content Placeholder 5">
            <a:extLst>
              <a:ext uri="{FF2B5EF4-FFF2-40B4-BE49-F238E27FC236}">
                <a16:creationId xmlns:a16="http://schemas.microsoft.com/office/drawing/2014/main" id="{AF183D8F-115E-E5CC-729F-B19C171E35BA}"/>
              </a:ext>
            </a:extLst>
          </p:cNvPr>
          <p:cNvPicPr>
            <a:picLocks noGrp="1" noChangeAspect="1"/>
          </p:cNvPicPr>
          <p:nvPr>
            <p:ph sz="half" idx="2"/>
          </p:nvPr>
        </p:nvPicPr>
        <p:blipFill rotWithShape="1">
          <a:blip r:embed="rId3"/>
          <a:srcRect r="58125" b="26229"/>
          <a:stretch/>
        </p:blipFill>
        <p:spPr>
          <a:xfrm>
            <a:off x="7451197" y="1008567"/>
            <a:ext cx="3897819" cy="3605048"/>
          </a:xfrm>
          <a:prstGeom prst="rect">
            <a:avLst/>
          </a:prstGeom>
        </p:spPr>
      </p:pic>
      <p:sp>
        <p:nvSpPr>
          <p:cNvPr id="7" name="Rectangle 6">
            <a:extLst>
              <a:ext uri="{FF2B5EF4-FFF2-40B4-BE49-F238E27FC236}">
                <a16:creationId xmlns:a16="http://schemas.microsoft.com/office/drawing/2014/main" id="{91C4C865-95D5-AF01-768C-B409D283E3CC}"/>
              </a:ext>
            </a:extLst>
          </p:cNvPr>
          <p:cNvSpPr/>
          <p:nvPr/>
        </p:nvSpPr>
        <p:spPr>
          <a:xfrm>
            <a:off x="10415114" y="4078017"/>
            <a:ext cx="1048878" cy="2942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E4D8CA-7B4A-D200-E9E3-1CD305A0B455}"/>
              </a:ext>
            </a:extLst>
          </p:cNvPr>
          <p:cNvSpPr/>
          <p:nvPr/>
        </p:nvSpPr>
        <p:spPr>
          <a:xfrm rot="4800889">
            <a:off x="10194310" y="2072639"/>
            <a:ext cx="2225835" cy="4875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8069C3-96DA-F4FB-EB60-430388B78226}"/>
              </a:ext>
            </a:extLst>
          </p:cNvPr>
          <p:cNvSpPr txBox="1"/>
          <p:nvPr/>
        </p:nvSpPr>
        <p:spPr>
          <a:xfrm>
            <a:off x="521279" y="6225193"/>
            <a:ext cx="3825086" cy="523220"/>
          </a:xfrm>
          <a:prstGeom prst="rect">
            <a:avLst/>
          </a:prstGeom>
          <a:noFill/>
        </p:spPr>
        <p:txBody>
          <a:bodyPr wrap="none" rtlCol="0">
            <a:spAutoFit/>
          </a:bodyPr>
          <a:lstStyle/>
          <a:p>
            <a:pPr algn="l"/>
            <a:r>
              <a:rPr lang="en-US" sz="1400" i="1" dirty="0">
                <a:solidFill>
                  <a:schemeClr val="bg1"/>
                </a:solidFill>
              </a:rPr>
              <a:t>Sol. Energy Mat. Sol. Cells. </a:t>
            </a:r>
            <a:r>
              <a:rPr lang="en-US" sz="1400" b="1" dirty="0">
                <a:solidFill>
                  <a:schemeClr val="bg1"/>
                </a:solidFill>
              </a:rPr>
              <a:t>2022, </a:t>
            </a:r>
            <a:r>
              <a:rPr lang="en-US" sz="1400" i="1" dirty="0">
                <a:solidFill>
                  <a:schemeClr val="bg1"/>
                </a:solidFill>
              </a:rPr>
              <a:t>248, </a:t>
            </a:r>
            <a:r>
              <a:rPr lang="en-US" sz="1400" dirty="0">
                <a:solidFill>
                  <a:schemeClr val="bg1"/>
                </a:solidFill>
              </a:rPr>
              <a:t>111976.</a:t>
            </a:r>
          </a:p>
          <a:p>
            <a:pPr algn="l"/>
            <a:r>
              <a:rPr lang="en-US" sz="1400" i="1" dirty="0">
                <a:solidFill>
                  <a:schemeClr val="bg1"/>
                </a:solidFill>
              </a:rPr>
              <a:t>J. Cleaner Production. </a:t>
            </a:r>
            <a:r>
              <a:rPr lang="en-US" sz="1400" b="1" dirty="0">
                <a:solidFill>
                  <a:schemeClr val="bg1"/>
                </a:solidFill>
              </a:rPr>
              <a:t>2023, </a:t>
            </a:r>
            <a:r>
              <a:rPr lang="en-US" sz="1400" i="1" dirty="0">
                <a:solidFill>
                  <a:schemeClr val="bg1"/>
                </a:solidFill>
              </a:rPr>
              <a:t>415, </a:t>
            </a:r>
            <a:r>
              <a:rPr lang="en-US" sz="1400" dirty="0">
                <a:solidFill>
                  <a:schemeClr val="bg1"/>
                </a:solidFill>
              </a:rPr>
              <a:t>137908.</a:t>
            </a:r>
            <a:endParaRPr lang="en-US" sz="1400" i="1" dirty="0">
              <a:solidFill>
                <a:schemeClr val="bg1"/>
              </a:solidFill>
            </a:endParaRPr>
          </a:p>
        </p:txBody>
      </p:sp>
      <p:pic>
        <p:nvPicPr>
          <p:cNvPr id="11" name="Picture 10">
            <a:extLst>
              <a:ext uri="{FF2B5EF4-FFF2-40B4-BE49-F238E27FC236}">
                <a16:creationId xmlns:a16="http://schemas.microsoft.com/office/drawing/2014/main" id="{E674F7BB-559C-875F-0FBC-FB76516295AA}"/>
              </a:ext>
            </a:extLst>
          </p:cNvPr>
          <p:cNvPicPr>
            <a:picLocks noChangeAspect="1"/>
          </p:cNvPicPr>
          <p:nvPr/>
        </p:nvPicPr>
        <p:blipFill>
          <a:blip r:embed="rId4">
            <a:duotone>
              <a:schemeClr val="accent5">
                <a:shade val="45000"/>
                <a:satMod val="135000"/>
              </a:schemeClr>
              <a:prstClr val="white"/>
            </a:duotone>
          </a:blip>
          <a:stretch>
            <a:fillRect/>
          </a:stretch>
        </p:blipFill>
        <p:spPr>
          <a:xfrm>
            <a:off x="8180736" y="4419260"/>
            <a:ext cx="2438740" cy="2438740"/>
          </a:xfrm>
          <a:prstGeom prst="rect">
            <a:avLst/>
          </a:prstGeom>
        </p:spPr>
      </p:pic>
      <p:cxnSp>
        <p:nvCxnSpPr>
          <p:cNvPr id="13" name="Straight Arrow Connector 12">
            <a:extLst>
              <a:ext uri="{FF2B5EF4-FFF2-40B4-BE49-F238E27FC236}">
                <a16:creationId xmlns:a16="http://schemas.microsoft.com/office/drawing/2014/main" id="{2C33F920-F08B-0637-AE61-1A61EA934455}"/>
              </a:ext>
            </a:extLst>
          </p:cNvPr>
          <p:cNvCxnSpPr/>
          <p:nvPr/>
        </p:nvCxnSpPr>
        <p:spPr>
          <a:xfrm flipV="1">
            <a:off x="6642538" y="2811091"/>
            <a:ext cx="1072055" cy="15282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36A2CB-CD00-6FE5-9B7A-452B72233A55}"/>
              </a:ext>
            </a:extLst>
          </p:cNvPr>
          <p:cNvCxnSpPr/>
          <p:nvPr/>
        </p:nvCxnSpPr>
        <p:spPr>
          <a:xfrm flipV="1">
            <a:off x="6800193" y="3635940"/>
            <a:ext cx="1072055" cy="15282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3BE906-3168-DF6B-41E7-45A12D6C0886}"/>
              </a:ext>
            </a:extLst>
          </p:cNvPr>
          <p:cNvCxnSpPr>
            <a:cxnSpLocks/>
          </p:cNvCxnSpPr>
          <p:nvPr/>
        </p:nvCxnSpPr>
        <p:spPr>
          <a:xfrm>
            <a:off x="6800193" y="4025039"/>
            <a:ext cx="1078495"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452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E155-5C16-6C8D-A74A-CE64E9F4BED1}"/>
              </a:ext>
            </a:extLst>
          </p:cNvPr>
          <p:cNvSpPr>
            <a:spLocks noGrp="1"/>
          </p:cNvSpPr>
          <p:nvPr>
            <p:ph type="title"/>
          </p:nvPr>
        </p:nvSpPr>
        <p:spPr>
          <a:xfrm>
            <a:off x="353115" y="333700"/>
            <a:ext cx="10995901" cy="685800"/>
          </a:xfrm>
        </p:spPr>
        <p:txBody>
          <a:bodyPr/>
          <a:lstStyle/>
          <a:p>
            <a:r>
              <a:rPr lang="en-US" dirty="0"/>
              <a:t>current solar panel recycling methods are unsustainable and hazardous</a:t>
            </a:r>
          </a:p>
        </p:txBody>
      </p:sp>
      <p:sp>
        <p:nvSpPr>
          <p:cNvPr id="3" name="Content Placeholder 2">
            <a:extLst>
              <a:ext uri="{FF2B5EF4-FFF2-40B4-BE49-F238E27FC236}">
                <a16:creationId xmlns:a16="http://schemas.microsoft.com/office/drawing/2014/main" id="{08E88233-60C2-5920-77AC-F89D326A955C}"/>
              </a:ext>
            </a:extLst>
          </p:cNvPr>
          <p:cNvSpPr>
            <a:spLocks noGrp="1"/>
          </p:cNvSpPr>
          <p:nvPr>
            <p:ph sz="half" idx="1"/>
          </p:nvPr>
        </p:nvSpPr>
        <p:spPr>
          <a:xfrm>
            <a:off x="636891" y="1228626"/>
            <a:ext cx="6983108" cy="5067300"/>
          </a:xfrm>
        </p:spPr>
        <p:txBody>
          <a:bodyPr/>
          <a:lstStyle/>
          <a:p>
            <a:pPr marL="0" indent="0">
              <a:buNone/>
            </a:pPr>
            <a:r>
              <a:rPr lang="en-US" sz="2500" b="1" dirty="0">
                <a:solidFill>
                  <a:schemeClr val="accent4"/>
                </a:solidFill>
              </a:rPr>
              <a:t>Chemical delamination (chemical swelling)</a:t>
            </a:r>
          </a:p>
          <a:p>
            <a:r>
              <a:rPr lang="en-US" dirty="0"/>
              <a:t>An alternative to pyrolysis, can remove polymer and </a:t>
            </a:r>
            <a:r>
              <a:rPr lang="en-US" dirty="0" err="1"/>
              <a:t>backsheet</a:t>
            </a:r>
            <a:r>
              <a:rPr lang="en-US" dirty="0"/>
              <a:t> layers by dissolving them in solvents:</a:t>
            </a:r>
          </a:p>
          <a:p>
            <a:pPr lvl="1"/>
            <a:r>
              <a:rPr lang="en-US" dirty="0"/>
              <a:t>Toluene</a:t>
            </a:r>
          </a:p>
          <a:p>
            <a:pPr marL="457200" lvl="1" indent="0">
              <a:buNone/>
            </a:pPr>
            <a:endParaRPr lang="en-US" dirty="0"/>
          </a:p>
          <a:p>
            <a:pPr lvl="1"/>
            <a:r>
              <a:rPr lang="en-US" dirty="0"/>
              <a:t>Hexane </a:t>
            </a:r>
          </a:p>
          <a:p>
            <a:pPr marL="457200" lvl="1" indent="0">
              <a:buNone/>
            </a:pPr>
            <a:endParaRPr lang="en-US" dirty="0"/>
          </a:p>
          <a:p>
            <a:pPr lvl="1"/>
            <a:r>
              <a:rPr lang="en-US" dirty="0"/>
              <a:t>Environmentally friendly alternative: ethanol/potassium hydroxide</a:t>
            </a:r>
          </a:p>
          <a:p>
            <a:pPr lvl="1"/>
            <a:endParaRPr lang="en-US" dirty="0"/>
          </a:p>
        </p:txBody>
      </p:sp>
      <p:sp>
        <p:nvSpPr>
          <p:cNvPr id="5" name="Slide Number Placeholder 4">
            <a:extLst>
              <a:ext uri="{FF2B5EF4-FFF2-40B4-BE49-F238E27FC236}">
                <a16:creationId xmlns:a16="http://schemas.microsoft.com/office/drawing/2014/main" id="{90C35E29-3CD2-D75B-4465-D36A913FF92A}"/>
              </a:ext>
            </a:extLst>
          </p:cNvPr>
          <p:cNvSpPr>
            <a:spLocks noGrp="1"/>
          </p:cNvSpPr>
          <p:nvPr>
            <p:ph type="sldNum" sz="quarter" idx="12"/>
          </p:nvPr>
        </p:nvSpPr>
        <p:spPr/>
        <p:txBody>
          <a:bodyPr/>
          <a:lstStyle/>
          <a:p>
            <a:fld id="{6FB6B91F-BB11-E946-B7F6-1372EDB8DEC1}" type="slidenum">
              <a:rPr lang="en-US" sz="1400" smtClean="0"/>
              <a:t>22</a:t>
            </a:fld>
            <a:endParaRPr lang="en-US" sz="1400" dirty="0"/>
          </a:p>
        </p:txBody>
      </p:sp>
      <p:pic>
        <p:nvPicPr>
          <p:cNvPr id="6" name="Content Placeholder 5">
            <a:extLst>
              <a:ext uri="{FF2B5EF4-FFF2-40B4-BE49-F238E27FC236}">
                <a16:creationId xmlns:a16="http://schemas.microsoft.com/office/drawing/2014/main" id="{AF183D8F-115E-E5CC-729F-B19C171E35BA}"/>
              </a:ext>
            </a:extLst>
          </p:cNvPr>
          <p:cNvPicPr>
            <a:picLocks noGrp="1" noChangeAspect="1"/>
          </p:cNvPicPr>
          <p:nvPr>
            <p:ph sz="half" idx="2"/>
          </p:nvPr>
        </p:nvPicPr>
        <p:blipFill rotWithShape="1">
          <a:blip r:embed="rId3"/>
          <a:srcRect r="58125" b="26229"/>
          <a:stretch/>
        </p:blipFill>
        <p:spPr>
          <a:xfrm>
            <a:off x="7451197" y="1008567"/>
            <a:ext cx="3897819" cy="3605048"/>
          </a:xfrm>
          <a:prstGeom prst="rect">
            <a:avLst/>
          </a:prstGeom>
        </p:spPr>
      </p:pic>
      <p:sp>
        <p:nvSpPr>
          <p:cNvPr id="7" name="Rectangle 6">
            <a:extLst>
              <a:ext uri="{FF2B5EF4-FFF2-40B4-BE49-F238E27FC236}">
                <a16:creationId xmlns:a16="http://schemas.microsoft.com/office/drawing/2014/main" id="{91C4C865-95D5-AF01-768C-B409D283E3CC}"/>
              </a:ext>
            </a:extLst>
          </p:cNvPr>
          <p:cNvSpPr/>
          <p:nvPr/>
        </p:nvSpPr>
        <p:spPr>
          <a:xfrm>
            <a:off x="10415114" y="4078017"/>
            <a:ext cx="1048878" cy="2942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E4D8CA-7B4A-D200-E9E3-1CD305A0B455}"/>
              </a:ext>
            </a:extLst>
          </p:cNvPr>
          <p:cNvSpPr/>
          <p:nvPr/>
        </p:nvSpPr>
        <p:spPr>
          <a:xfrm rot="4800889">
            <a:off x="10194310" y="2072639"/>
            <a:ext cx="2225835" cy="4875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8069C3-96DA-F4FB-EB60-430388B78226}"/>
              </a:ext>
            </a:extLst>
          </p:cNvPr>
          <p:cNvSpPr txBox="1"/>
          <p:nvPr/>
        </p:nvSpPr>
        <p:spPr>
          <a:xfrm>
            <a:off x="607605" y="6484937"/>
            <a:ext cx="3825086" cy="307777"/>
          </a:xfrm>
          <a:prstGeom prst="rect">
            <a:avLst/>
          </a:prstGeom>
          <a:noFill/>
        </p:spPr>
        <p:txBody>
          <a:bodyPr wrap="none" rtlCol="0">
            <a:spAutoFit/>
          </a:bodyPr>
          <a:lstStyle/>
          <a:p>
            <a:pPr algn="l">
              <a:spcBef>
                <a:spcPts val="1000"/>
              </a:spcBef>
              <a:spcAft>
                <a:spcPts val="600"/>
              </a:spcAft>
            </a:pPr>
            <a:r>
              <a:rPr lang="en-US" sz="1400" i="1" dirty="0">
                <a:solidFill>
                  <a:schemeClr val="bg1"/>
                </a:solidFill>
              </a:rPr>
              <a:t>Sol. Energy Mat. Sol. Cells. </a:t>
            </a:r>
            <a:r>
              <a:rPr lang="en-US" sz="1400" b="1" dirty="0">
                <a:solidFill>
                  <a:schemeClr val="bg1"/>
                </a:solidFill>
              </a:rPr>
              <a:t>2022, </a:t>
            </a:r>
            <a:r>
              <a:rPr lang="en-US" sz="1400" i="1" dirty="0">
                <a:solidFill>
                  <a:schemeClr val="bg1"/>
                </a:solidFill>
              </a:rPr>
              <a:t>248, </a:t>
            </a:r>
            <a:r>
              <a:rPr lang="en-US" sz="1400" dirty="0">
                <a:solidFill>
                  <a:schemeClr val="bg1"/>
                </a:solidFill>
              </a:rPr>
              <a:t>111976.</a:t>
            </a:r>
            <a:endParaRPr lang="en-US" sz="1400" i="1" dirty="0">
              <a:solidFill>
                <a:schemeClr val="bg1"/>
              </a:solidFill>
            </a:endParaRPr>
          </a:p>
        </p:txBody>
      </p:sp>
      <p:cxnSp>
        <p:nvCxnSpPr>
          <p:cNvPr id="13" name="Straight Arrow Connector 12">
            <a:extLst>
              <a:ext uri="{FF2B5EF4-FFF2-40B4-BE49-F238E27FC236}">
                <a16:creationId xmlns:a16="http://schemas.microsoft.com/office/drawing/2014/main" id="{2C33F920-F08B-0637-AE61-1A61EA934455}"/>
              </a:ext>
            </a:extLst>
          </p:cNvPr>
          <p:cNvCxnSpPr/>
          <p:nvPr/>
        </p:nvCxnSpPr>
        <p:spPr>
          <a:xfrm flipV="1">
            <a:off x="6642538" y="2811091"/>
            <a:ext cx="1072055" cy="15282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036A2CB-CD00-6FE5-9B7A-452B72233A55}"/>
              </a:ext>
            </a:extLst>
          </p:cNvPr>
          <p:cNvCxnSpPr/>
          <p:nvPr/>
        </p:nvCxnSpPr>
        <p:spPr>
          <a:xfrm flipV="1">
            <a:off x="6800193" y="3635940"/>
            <a:ext cx="1072055" cy="15282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F3BE906-3168-DF6B-41E7-45A12D6C0886}"/>
              </a:ext>
            </a:extLst>
          </p:cNvPr>
          <p:cNvCxnSpPr>
            <a:cxnSpLocks/>
          </p:cNvCxnSpPr>
          <p:nvPr/>
        </p:nvCxnSpPr>
        <p:spPr>
          <a:xfrm>
            <a:off x="6800193" y="4025039"/>
            <a:ext cx="1078495" cy="0"/>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A25974E-455C-04EF-AF41-1682ADC470D2}"/>
              </a:ext>
            </a:extLst>
          </p:cNvPr>
          <p:cNvPicPr>
            <a:picLocks noChangeAspect="1"/>
          </p:cNvPicPr>
          <p:nvPr/>
        </p:nvPicPr>
        <p:blipFill>
          <a:blip r:embed="rId4"/>
          <a:stretch>
            <a:fillRect/>
          </a:stretch>
        </p:blipFill>
        <p:spPr>
          <a:xfrm>
            <a:off x="2336435" y="2487230"/>
            <a:ext cx="935420" cy="935420"/>
          </a:xfrm>
          <a:prstGeom prst="rect">
            <a:avLst/>
          </a:prstGeom>
        </p:spPr>
      </p:pic>
      <p:pic>
        <p:nvPicPr>
          <p:cNvPr id="18" name="Picture 17">
            <a:extLst>
              <a:ext uri="{FF2B5EF4-FFF2-40B4-BE49-F238E27FC236}">
                <a16:creationId xmlns:a16="http://schemas.microsoft.com/office/drawing/2014/main" id="{E62406A6-1095-DE76-A7F8-01D829EB9806}"/>
              </a:ext>
            </a:extLst>
          </p:cNvPr>
          <p:cNvPicPr>
            <a:picLocks noChangeAspect="1"/>
          </p:cNvPicPr>
          <p:nvPr/>
        </p:nvPicPr>
        <p:blipFill>
          <a:blip r:embed="rId5"/>
          <a:stretch>
            <a:fillRect/>
          </a:stretch>
        </p:blipFill>
        <p:spPr>
          <a:xfrm>
            <a:off x="3328985" y="2580919"/>
            <a:ext cx="751529" cy="751529"/>
          </a:xfrm>
          <a:prstGeom prst="rect">
            <a:avLst/>
          </a:prstGeom>
        </p:spPr>
      </p:pic>
      <p:pic>
        <p:nvPicPr>
          <p:cNvPr id="22" name="Picture 21">
            <a:extLst>
              <a:ext uri="{FF2B5EF4-FFF2-40B4-BE49-F238E27FC236}">
                <a16:creationId xmlns:a16="http://schemas.microsoft.com/office/drawing/2014/main" id="{8AF18038-09EC-BF20-3DFB-2BD2F3E5FAFA}"/>
              </a:ext>
            </a:extLst>
          </p:cNvPr>
          <p:cNvPicPr>
            <a:picLocks noChangeAspect="1"/>
          </p:cNvPicPr>
          <p:nvPr/>
        </p:nvPicPr>
        <p:blipFill>
          <a:blip r:embed="rId6"/>
          <a:stretch>
            <a:fillRect/>
          </a:stretch>
        </p:blipFill>
        <p:spPr>
          <a:xfrm>
            <a:off x="4137645" y="2414215"/>
            <a:ext cx="1031718" cy="1031718"/>
          </a:xfrm>
          <a:prstGeom prst="rect">
            <a:avLst/>
          </a:prstGeom>
        </p:spPr>
      </p:pic>
      <p:pic>
        <p:nvPicPr>
          <p:cNvPr id="23" name="Picture 22">
            <a:extLst>
              <a:ext uri="{FF2B5EF4-FFF2-40B4-BE49-F238E27FC236}">
                <a16:creationId xmlns:a16="http://schemas.microsoft.com/office/drawing/2014/main" id="{21FD85A1-A43F-2786-488E-F8A0C15EFD78}"/>
              </a:ext>
            </a:extLst>
          </p:cNvPr>
          <p:cNvPicPr>
            <a:picLocks noChangeAspect="1"/>
          </p:cNvPicPr>
          <p:nvPr/>
        </p:nvPicPr>
        <p:blipFill>
          <a:blip r:embed="rId4"/>
          <a:stretch>
            <a:fillRect/>
          </a:stretch>
        </p:blipFill>
        <p:spPr>
          <a:xfrm>
            <a:off x="2377917" y="3358055"/>
            <a:ext cx="935420" cy="935420"/>
          </a:xfrm>
          <a:prstGeom prst="rect">
            <a:avLst/>
          </a:prstGeom>
        </p:spPr>
      </p:pic>
      <p:pic>
        <p:nvPicPr>
          <p:cNvPr id="24" name="Picture 23">
            <a:extLst>
              <a:ext uri="{FF2B5EF4-FFF2-40B4-BE49-F238E27FC236}">
                <a16:creationId xmlns:a16="http://schemas.microsoft.com/office/drawing/2014/main" id="{86B10E6E-EECF-09A6-DEF3-9259B1CB7E45}"/>
              </a:ext>
            </a:extLst>
          </p:cNvPr>
          <p:cNvPicPr>
            <a:picLocks noChangeAspect="1"/>
          </p:cNvPicPr>
          <p:nvPr/>
        </p:nvPicPr>
        <p:blipFill>
          <a:blip r:embed="rId5"/>
          <a:stretch>
            <a:fillRect/>
          </a:stretch>
        </p:blipFill>
        <p:spPr>
          <a:xfrm>
            <a:off x="3346063" y="3455350"/>
            <a:ext cx="751529" cy="751529"/>
          </a:xfrm>
          <a:prstGeom prst="rect">
            <a:avLst/>
          </a:prstGeom>
        </p:spPr>
      </p:pic>
      <p:pic>
        <p:nvPicPr>
          <p:cNvPr id="25" name="Picture 24">
            <a:extLst>
              <a:ext uri="{FF2B5EF4-FFF2-40B4-BE49-F238E27FC236}">
                <a16:creationId xmlns:a16="http://schemas.microsoft.com/office/drawing/2014/main" id="{E9D6830A-6491-2852-B882-7766F16E47DD}"/>
              </a:ext>
            </a:extLst>
          </p:cNvPr>
          <p:cNvPicPr>
            <a:picLocks noChangeAspect="1"/>
          </p:cNvPicPr>
          <p:nvPr/>
        </p:nvPicPr>
        <p:blipFill>
          <a:blip r:embed="rId6"/>
          <a:stretch>
            <a:fillRect/>
          </a:stretch>
        </p:blipFill>
        <p:spPr>
          <a:xfrm>
            <a:off x="4137645" y="3305674"/>
            <a:ext cx="1031718" cy="1031718"/>
          </a:xfrm>
          <a:prstGeom prst="rect">
            <a:avLst/>
          </a:prstGeom>
        </p:spPr>
      </p:pic>
      <p:pic>
        <p:nvPicPr>
          <p:cNvPr id="27" name="Picture 26">
            <a:extLst>
              <a:ext uri="{FF2B5EF4-FFF2-40B4-BE49-F238E27FC236}">
                <a16:creationId xmlns:a16="http://schemas.microsoft.com/office/drawing/2014/main" id="{1839E026-B93C-8C19-4C0A-37D6CECBAA51}"/>
              </a:ext>
            </a:extLst>
          </p:cNvPr>
          <p:cNvPicPr>
            <a:picLocks noChangeAspect="1"/>
          </p:cNvPicPr>
          <p:nvPr/>
        </p:nvPicPr>
        <p:blipFill>
          <a:blip r:embed="rId7"/>
          <a:stretch>
            <a:fillRect/>
          </a:stretch>
        </p:blipFill>
        <p:spPr>
          <a:xfrm>
            <a:off x="5209975" y="3435043"/>
            <a:ext cx="792161" cy="792161"/>
          </a:xfrm>
          <a:prstGeom prst="rect">
            <a:avLst/>
          </a:prstGeom>
        </p:spPr>
      </p:pic>
    </p:spTree>
    <p:extLst>
      <p:ext uri="{BB962C8B-B14F-4D97-AF65-F5344CB8AC3E}">
        <p14:creationId xmlns:p14="http://schemas.microsoft.com/office/powerpoint/2010/main" val="281278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5E155-5C16-6C8D-A74A-CE64E9F4BED1}"/>
              </a:ext>
            </a:extLst>
          </p:cNvPr>
          <p:cNvSpPr>
            <a:spLocks noGrp="1"/>
          </p:cNvSpPr>
          <p:nvPr>
            <p:ph type="title"/>
          </p:nvPr>
        </p:nvSpPr>
        <p:spPr>
          <a:xfrm>
            <a:off x="353115" y="312680"/>
            <a:ext cx="10995901" cy="685800"/>
          </a:xfrm>
        </p:spPr>
        <p:txBody>
          <a:bodyPr/>
          <a:lstStyle/>
          <a:p>
            <a:r>
              <a:rPr lang="en-US" dirty="0"/>
              <a:t>current solar panel recycling methods are unsustainable and hazardous</a:t>
            </a:r>
          </a:p>
        </p:txBody>
      </p:sp>
      <p:sp>
        <p:nvSpPr>
          <p:cNvPr id="3" name="Content Placeholder 2">
            <a:extLst>
              <a:ext uri="{FF2B5EF4-FFF2-40B4-BE49-F238E27FC236}">
                <a16:creationId xmlns:a16="http://schemas.microsoft.com/office/drawing/2014/main" id="{08E88233-60C2-5920-77AC-F89D326A955C}"/>
              </a:ext>
            </a:extLst>
          </p:cNvPr>
          <p:cNvSpPr>
            <a:spLocks noGrp="1"/>
          </p:cNvSpPr>
          <p:nvPr>
            <p:ph sz="half" idx="1"/>
          </p:nvPr>
        </p:nvSpPr>
        <p:spPr>
          <a:xfrm>
            <a:off x="847096" y="1228626"/>
            <a:ext cx="6706832" cy="5067300"/>
          </a:xfrm>
        </p:spPr>
        <p:txBody>
          <a:bodyPr/>
          <a:lstStyle/>
          <a:p>
            <a:pPr marL="0" indent="0">
              <a:buNone/>
            </a:pPr>
            <a:r>
              <a:rPr lang="en-US" sz="2500" b="1" dirty="0">
                <a:solidFill>
                  <a:schemeClr val="accent4"/>
                </a:solidFill>
              </a:rPr>
              <a:t>Chemical etching and hydrometallurgy</a:t>
            </a:r>
          </a:p>
          <a:p>
            <a:r>
              <a:rPr lang="en-US" dirty="0"/>
              <a:t>Chemical etching is used to recover pure silicon</a:t>
            </a:r>
          </a:p>
          <a:p>
            <a:pPr lvl="1"/>
            <a:r>
              <a:rPr lang="en-US" dirty="0"/>
              <a:t>hydrofluoric acid, nitric acid, and sodium hydroxide are required to achieve 90% recovery</a:t>
            </a:r>
          </a:p>
          <a:p>
            <a:endParaRPr lang="en-US" dirty="0"/>
          </a:p>
          <a:p>
            <a:endParaRPr lang="en-US" dirty="0"/>
          </a:p>
          <a:p>
            <a:r>
              <a:rPr lang="en-US" dirty="0"/>
              <a:t>Hydrometallurgy is used to recover silver ions</a:t>
            </a:r>
          </a:p>
          <a:p>
            <a:pPr lvl="1"/>
            <a:r>
              <a:rPr lang="en-US" dirty="0"/>
              <a:t>uses nitric acid, sodium chloride, hydrochloric acid, and sodium hydroxide</a:t>
            </a:r>
          </a:p>
        </p:txBody>
      </p:sp>
      <p:sp>
        <p:nvSpPr>
          <p:cNvPr id="5" name="Slide Number Placeholder 4">
            <a:extLst>
              <a:ext uri="{FF2B5EF4-FFF2-40B4-BE49-F238E27FC236}">
                <a16:creationId xmlns:a16="http://schemas.microsoft.com/office/drawing/2014/main" id="{90C35E29-3CD2-D75B-4465-D36A913FF92A}"/>
              </a:ext>
            </a:extLst>
          </p:cNvPr>
          <p:cNvSpPr>
            <a:spLocks noGrp="1"/>
          </p:cNvSpPr>
          <p:nvPr>
            <p:ph type="sldNum" sz="quarter" idx="12"/>
          </p:nvPr>
        </p:nvSpPr>
        <p:spPr/>
        <p:txBody>
          <a:bodyPr/>
          <a:lstStyle/>
          <a:p>
            <a:fld id="{6FB6B91F-BB11-E946-B7F6-1372EDB8DEC1}" type="slidenum">
              <a:rPr lang="en-US" sz="1400" smtClean="0"/>
              <a:t>23</a:t>
            </a:fld>
            <a:endParaRPr lang="en-US" sz="1400" dirty="0"/>
          </a:p>
        </p:txBody>
      </p:sp>
      <p:pic>
        <p:nvPicPr>
          <p:cNvPr id="6" name="Content Placeholder 5">
            <a:extLst>
              <a:ext uri="{FF2B5EF4-FFF2-40B4-BE49-F238E27FC236}">
                <a16:creationId xmlns:a16="http://schemas.microsoft.com/office/drawing/2014/main" id="{AF183D8F-115E-E5CC-729F-B19C171E35BA}"/>
              </a:ext>
            </a:extLst>
          </p:cNvPr>
          <p:cNvPicPr>
            <a:picLocks noGrp="1" noChangeAspect="1"/>
          </p:cNvPicPr>
          <p:nvPr>
            <p:ph sz="half" idx="2"/>
          </p:nvPr>
        </p:nvPicPr>
        <p:blipFill rotWithShape="1">
          <a:blip r:embed="rId3"/>
          <a:srcRect r="58125" b="26229"/>
          <a:stretch/>
        </p:blipFill>
        <p:spPr>
          <a:xfrm>
            <a:off x="7451197" y="1008567"/>
            <a:ext cx="3897819" cy="3605048"/>
          </a:xfrm>
          <a:prstGeom prst="rect">
            <a:avLst/>
          </a:prstGeom>
        </p:spPr>
      </p:pic>
      <p:sp>
        <p:nvSpPr>
          <p:cNvPr id="7" name="Rectangle 6">
            <a:extLst>
              <a:ext uri="{FF2B5EF4-FFF2-40B4-BE49-F238E27FC236}">
                <a16:creationId xmlns:a16="http://schemas.microsoft.com/office/drawing/2014/main" id="{91C4C865-95D5-AF01-768C-B409D283E3CC}"/>
              </a:ext>
            </a:extLst>
          </p:cNvPr>
          <p:cNvSpPr/>
          <p:nvPr/>
        </p:nvSpPr>
        <p:spPr>
          <a:xfrm>
            <a:off x="10415114" y="4078017"/>
            <a:ext cx="1048878" cy="2942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E4D8CA-7B4A-D200-E9E3-1CD305A0B455}"/>
              </a:ext>
            </a:extLst>
          </p:cNvPr>
          <p:cNvSpPr/>
          <p:nvPr/>
        </p:nvSpPr>
        <p:spPr>
          <a:xfrm rot="4800889">
            <a:off x="10194310" y="2072639"/>
            <a:ext cx="2225835" cy="4875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8069C3-96DA-F4FB-EB60-430388B78226}"/>
              </a:ext>
            </a:extLst>
          </p:cNvPr>
          <p:cNvSpPr txBox="1"/>
          <p:nvPr/>
        </p:nvSpPr>
        <p:spPr>
          <a:xfrm>
            <a:off x="691687" y="6484937"/>
            <a:ext cx="3825086" cy="307777"/>
          </a:xfrm>
          <a:prstGeom prst="rect">
            <a:avLst/>
          </a:prstGeom>
          <a:noFill/>
        </p:spPr>
        <p:txBody>
          <a:bodyPr wrap="none" rtlCol="0">
            <a:spAutoFit/>
          </a:bodyPr>
          <a:lstStyle/>
          <a:p>
            <a:pPr algn="l">
              <a:spcBef>
                <a:spcPts val="1000"/>
              </a:spcBef>
              <a:spcAft>
                <a:spcPts val="600"/>
              </a:spcAft>
            </a:pPr>
            <a:r>
              <a:rPr lang="en-US" sz="1400" i="1" dirty="0">
                <a:solidFill>
                  <a:schemeClr val="bg1"/>
                </a:solidFill>
              </a:rPr>
              <a:t>Sol. Energy Mat. Sol. Cells. </a:t>
            </a:r>
            <a:r>
              <a:rPr lang="en-US" sz="1400" b="1" dirty="0">
                <a:solidFill>
                  <a:schemeClr val="bg1"/>
                </a:solidFill>
              </a:rPr>
              <a:t>2022, </a:t>
            </a:r>
            <a:r>
              <a:rPr lang="en-US" sz="1400" i="1" dirty="0">
                <a:solidFill>
                  <a:schemeClr val="bg1"/>
                </a:solidFill>
              </a:rPr>
              <a:t>248, </a:t>
            </a:r>
            <a:r>
              <a:rPr lang="en-US" sz="1400" dirty="0">
                <a:solidFill>
                  <a:schemeClr val="bg1"/>
                </a:solidFill>
              </a:rPr>
              <a:t>111976.</a:t>
            </a:r>
            <a:endParaRPr lang="en-US" sz="1400" i="1" dirty="0">
              <a:solidFill>
                <a:schemeClr val="bg1"/>
              </a:solidFill>
            </a:endParaRPr>
          </a:p>
        </p:txBody>
      </p:sp>
      <p:cxnSp>
        <p:nvCxnSpPr>
          <p:cNvPr id="14" name="Straight Arrow Connector 13">
            <a:extLst>
              <a:ext uri="{FF2B5EF4-FFF2-40B4-BE49-F238E27FC236}">
                <a16:creationId xmlns:a16="http://schemas.microsoft.com/office/drawing/2014/main" id="{6036A2CB-CD00-6FE5-9B7A-452B72233A55}"/>
              </a:ext>
            </a:extLst>
          </p:cNvPr>
          <p:cNvCxnSpPr/>
          <p:nvPr/>
        </p:nvCxnSpPr>
        <p:spPr>
          <a:xfrm flipV="1">
            <a:off x="6682591" y="3301899"/>
            <a:ext cx="1072055" cy="15282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1839E026-B93C-8C19-4C0A-37D6CECBAA51}"/>
              </a:ext>
            </a:extLst>
          </p:cNvPr>
          <p:cNvPicPr>
            <a:picLocks noChangeAspect="1"/>
          </p:cNvPicPr>
          <p:nvPr/>
        </p:nvPicPr>
        <p:blipFill>
          <a:blip r:embed="rId4"/>
          <a:stretch>
            <a:fillRect/>
          </a:stretch>
        </p:blipFill>
        <p:spPr>
          <a:xfrm>
            <a:off x="4187838" y="2848303"/>
            <a:ext cx="849179" cy="849179"/>
          </a:xfrm>
          <a:prstGeom prst="rect">
            <a:avLst/>
          </a:prstGeom>
        </p:spPr>
      </p:pic>
      <p:pic>
        <p:nvPicPr>
          <p:cNvPr id="11" name="Picture 10">
            <a:extLst>
              <a:ext uri="{FF2B5EF4-FFF2-40B4-BE49-F238E27FC236}">
                <a16:creationId xmlns:a16="http://schemas.microsoft.com/office/drawing/2014/main" id="{0D810FAC-A9F1-8493-5E16-DB91DD67E514}"/>
              </a:ext>
            </a:extLst>
          </p:cNvPr>
          <p:cNvPicPr>
            <a:picLocks noChangeAspect="1"/>
          </p:cNvPicPr>
          <p:nvPr/>
        </p:nvPicPr>
        <p:blipFill>
          <a:blip r:embed="rId5"/>
          <a:stretch>
            <a:fillRect/>
          </a:stretch>
        </p:blipFill>
        <p:spPr>
          <a:xfrm>
            <a:off x="1399009" y="2812672"/>
            <a:ext cx="1000807" cy="935420"/>
          </a:xfrm>
          <a:prstGeom prst="rect">
            <a:avLst/>
          </a:prstGeom>
        </p:spPr>
      </p:pic>
      <p:pic>
        <p:nvPicPr>
          <p:cNvPr id="16" name="Picture 15">
            <a:extLst>
              <a:ext uri="{FF2B5EF4-FFF2-40B4-BE49-F238E27FC236}">
                <a16:creationId xmlns:a16="http://schemas.microsoft.com/office/drawing/2014/main" id="{0DD46C87-8676-8685-10F4-C633AF34ABDC}"/>
              </a:ext>
            </a:extLst>
          </p:cNvPr>
          <p:cNvPicPr>
            <a:picLocks noChangeAspect="1"/>
          </p:cNvPicPr>
          <p:nvPr/>
        </p:nvPicPr>
        <p:blipFill>
          <a:blip r:embed="rId6"/>
          <a:stretch>
            <a:fillRect/>
          </a:stretch>
        </p:blipFill>
        <p:spPr>
          <a:xfrm>
            <a:off x="2386771" y="2884301"/>
            <a:ext cx="792161" cy="792161"/>
          </a:xfrm>
          <a:prstGeom prst="rect">
            <a:avLst/>
          </a:prstGeom>
        </p:spPr>
      </p:pic>
      <p:pic>
        <p:nvPicPr>
          <p:cNvPr id="19" name="Picture 18">
            <a:extLst>
              <a:ext uri="{FF2B5EF4-FFF2-40B4-BE49-F238E27FC236}">
                <a16:creationId xmlns:a16="http://schemas.microsoft.com/office/drawing/2014/main" id="{D4A3489B-2B89-3DBE-A779-99854252AF56}"/>
              </a:ext>
            </a:extLst>
          </p:cNvPr>
          <p:cNvPicPr>
            <a:picLocks noChangeAspect="1"/>
          </p:cNvPicPr>
          <p:nvPr/>
        </p:nvPicPr>
        <p:blipFill>
          <a:blip r:embed="rId7"/>
          <a:stretch>
            <a:fillRect/>
          </a:stretch>
        </p:blipFill>
        <p:spPr>
          <a:xfrm>
            <a:off x="3260864" y="2863281"/>
            <a:ext cx="823691" cy="823691"/>
          </a:xfrm>
          <a:prstGeom prst="rect">
            <a:avLst/>
          </a:prstGeom>
        </p:spPr>
      </p:pic>
      <p:pic>
        <p:nvPicPr>
          <p:cNvPr id="20" name="Picture 19">
            <a:extLst>
              <a:ext uri="{FF2B5EF4-FFF2-40B4-BE49-F238E27FC236}">
                <a16:creationId xmlns:a16="http://schemas.microsoft.com/office/drawing/2014/main" id="{1698E2D4-45F1-7F08-C4F7-DC94D2D7B67C}"/>
              </a:ext>
            </a:extLst>
          </p:cNvPr>
          <p:cNvPicPr>
            <a:picLocks noChangeAspect="1"/>
          </p:cNvPicPr>
          <p:nvPr/>
        </p:nvPicPr>
        <p:blipFill>
          <a:blip r:embed="rId4"/>
          <a:stretch>
            <a:fillRect/>
          </a:stretch>
        </p:blipFill>
        <p:spPr>
          <a:xfrm>
            <a:off x="4250898" y="5229060"/>
            <a:ext cx="792161" cy="792161"/>
          </a:xfrm>
          <a:prstGeom prst="rect">
            <a:avLst/>
          </a:prstGeom>
        </p:spPr>
      </p:pic>
      <p:pic>
        <p:nvPicPr>
          <p:cNvPr id="21" name="Picture 20">
            <a:extLst>
              <a:ext uri="{FF2B5EF4-FFF2-40B4-BE49-F238E27FC236}">
                <a16:creationId xmlns:a16="http://schemas.microsoft.com/office/drawing/2014/main" id="{66DAA2E0-1226-3367-7681-E067538AE9BD}"/>
              </a:ext>
            </a:extLst>
          </p:cNvPr>
          <p:cNvPicPr>
            <a:picLocks noChangeAspect="1"/>
          </p:cNvPicPr>
          <p:nvPr/>
        </p:nvPicPr>
        <p:blipFill>
          <a:blip r:embed="rId5"/>
          <a:stretch>
            <a:fillRect/>
          </a:stretch>
        </p:blipFill>
        <p:spPr>
          <a:xfrm>
            <a:off x="1399009" y="5172247"/>
            <a:ext cx="1000807" cy="935420"/>
          </a:xfrm>
          <a:prstGeom prst="rect">
            <a:avLst/>
          </a:prstGeom>
        </p:spPr>
      </p:pic>
      <p:pic>
        <p:nvPicPr>
          <p:cNvPr id="26" name="Picture 25">
            <a:extLst>
              <a:ext uri="{FF2B5EF4-FFF2-40B4-BE49-F238E27FC236}">
                <a16:creationId xmlns:a16="http://schemas.microsoft.com/office/drawing/2014/main" id="{7F8F5D23-2560-8301-13DA-08344B6B850A}"/>
              </a:ext>
            </a:extLst>
          </p:cNvPr>
          <p:cNvPicPr>
            <a:picLocks noChangeAspect="1"/>
          </p:cNvPicPr>
          <p:nvPr/>
        </p:nvPicPr>
        <p:blipFill>
          <a:blip r:embed="rId6"/>
          <a:stretch>
            <a:fillRect/>
          </a:stretch>
        </p:blipFill>
        <p:spPr>
          <a:xfrm>
            <a:off x="2386771" y="5243876"/>
            <a:ext cx="792161" cy="792161"/>
          </a:xfrm>
          <a:prstGeom prst="rect">
            <a:avLst/>
          </a:prstGeom>
        </p:spPr>
      </p:pic>
      <p:pic>
        <p:nvPicPr>
          <p:cNvPr id="28" name="Picture 27">
            <a:extLst>
              <a:ext uri="{FF2B5EF4-FFF2-40B4-BE49-F238E27FC236}">
                <a16:creationId xmlns:a16="http://schemas.microsoft.com/office/drawing/2014/main" id="{58E8C03C-5D76-B072-BA4C-5A85BDB59E05}"/>
              </a:ext>
            </a:extLst>
          </p:cNvPr>
          <p:cNvPicPr>
            <a:picLocks noChangeAspect="1"/>
          </p:cNvPicPr>
          <p:nvPr/>
        </p:nvPicPr>
        <p:blipFill>
          <a:blip r:embed="rId7"/>
          <a:stretch>
            <a:fillRect/>
          </a:stretch>
        </p:blipFill>
        <p:spPr>
          <a:xfrm>
            <a:off x="3292394" y="5222856"/>
            <a:ext cx="823691" cy="823691"/>
          </a:xfrm>
          <a:prstGeom prst="rect">
            <a:avLst/>
          </a:prstGeom>
        </p:spPr>
      </p:pic>
    </p:spTree>
    <p:extLst>
      <p:ext uri="{BB962C8B-B14F-4D97-AF65-F5344CB8AC3E}">
        <p14:creationId xmlns:p14="http://schemas.microsoft.com/office/powerpoint/2010/main" val="431311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5">
            <a:extLst>
              <a:ext uri="{FF2B5EF4-FFF2-40B4-BE49-F238E27FC236}">
                <a16:creationId xmlns:a16="http://schemas.microsoft.com/office/drawing/2014/main" id="{E0179355-5E78-3063-4943-2BC07D86768C}"/>
              </a:ext>
            </a:extLst>
          </p:cNvPr>
          <p:cNvPicPr>
            <a:picLocks noChangeAspect="1"/>
          </p:cNvPicPr>
          <p:nvPr/>
        </p:nvPicPr>
        <p:blipFill rotWithShape="1">
          <a:blip r:embed="rId3"/>
          <a:srcRect r="58125" b="26229"/>
          <a:stretch/>
        </p:blipFill>
        <p:spPr>
          <a:xfrm>
            <a:off x="7234876" y="1445519"/>
            <a:ext cx="3897819" cy="3605048"/>
          </a:xfrm>
          <a:prstGeom prst="rect">
            <a:avLst/>
          </a:prstGeom>
        </p:spPr>
      </p:pic>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a:xfrm>
            <a:off x="339732" y="96318"/>
            <a:ext cx="10224545" cy="676374"/>
          </a:xfrm>
        </p:spPr>
        <p:txBody>
          <a:bodyPr/>
          <a:lstStyle/>
          <a:p>
            <a:r>
              <a:rPr lang="en-US" dirty="0"/>
              <a:t>Emerging eco-friendly recycling methods</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38826"/>
            <a:ext cx="485874" cy="219174"/>
          </a:xfrm>
        </p:spPr>
        <p:txBody>
          <a:bodyPr/>
          <a:lstStyle/>
          <a:p>
            <a:fld id="{6FB6B91F-BB11-E946-B7F6-1372EDB8DEC1}" type="slidenum">
              <a:rPr lang="en-US" sz="1400" smtClean="0"/>
              <a:pPr/>
              <a:t>24</a:t>
            </a:fld>
            <a:endParaRPr lang="en-US" sz="1400" dirty="0"/>
          </a:p>
        </p:txBody>
      </p:sp>
      <p:sp>
        <p:nvSpPr>
          <p:cNvPr id="4" name="Content Placeholder 3">
            <a:extLst>
              <a:ext uri="{FF2B5EF4-FFF2-40B4-BE49-F238E27FC236}">
                <a16:creationId xmlns:a16="http://schemas.microsoft.com/office/drawing/2014/main" id="{630AE89B-5960-4DE9-F1FF-9E390618FFB7}"/>
              </a:ext>
            </a:extLst>
          </p:cNvPr>
          <p:cNvSpPr>
            <a:spLocks noGrp="1"/>
          </p:cNvSpPr>
          <p:nvPr>
            <p:ph idx="1"/>
          </p:nvPr>
        </p:nvSpPr>
        <p:spPr>
          <a:xfrm>
            <a:off x="1085965" y="673583"/>
            <a:ext cx="6562179" cy="5049811"/>
          </a:xfrm>
        </p:spPr>
        <p:txBody>
          <a:bodyPr/>
          <a:lstStyle/>
          <a:p>
            <a:pPr marL="0" indent="0">
              <a:buNone/>
            </a:pPr>
            <a:r>
              <a:rPr lang="en-US" sz="2500" b="1" dirty="0">
                <a:solidFill>
                  <a:schemeClr val="accent4"/>
                </a:solidFill>
              </a:rPr>
              <a:t>Electrostatic separation</a:t>
            </a:r>
          </a:p>
          <a:p>
            <a:r>
              <a:rPr lang="en-US" sz="1800" dirty="0"/>
              <a:t>Technique used in electronics recycling</a:t>
            </a:r>
          </a:p>
          <a:p>
            <a:r>
              <a:rPr lang="en-US" sz="1800" dirty="0"/>
              <a:t>Already used by some solar recycling companies</a:t>
            </a:r>
          </a:p>
          <a:p>
            <a:r>
              <a:rPr lang="en-US" sz="1800" dirty="0"/>
              <a:t>Separates materials based on conductivity</a:t>
            </a:r>
          </a:p>
        </p:txBody>
      </p:sp>
      <p:sp>
        <p:nvSpPr>
          <p:cNvPr id="2" name="TextBox 1">
            <a:extLst>
              <a:ext uri="{FF2B5EF4-FFF2-40B4-BE49-F238E27FC236}">
                <a16:creationId xmlns:a16="http://schemas.microsoft.com/office/drawing/2014/main" id="{7ECA1383-48CF-2D99-D70E-6216864A3C4E}"/>
              </a:ext>
            </a:extLst>
          </p:cNvPr>
          <p:cNvSpPr txBox="1"/>
          <p:nvPr/>
        </p:nvSpPr>
        <p:spPr>
          <a:xfrm>
            <a:off x="605362" y="6474944"/>
            <a:ext cx="3493264" cy="307777"/>
          </a:xfrm>
          <a:prstGeom prst="rect">
            <a:avLst/>
          </a:prstGeom>
          <a:noFill/>
        </p:spPr>
        <p:txBody>
          <a:bodyPr wrap="none" rtlCol="0">
            <a:spAutoFit/>
          </a:bodyPr>
          <a:lstStyle/>
          <a:p>
            <a:pPr algn="l"/>
            <a:r>
              <a:rPr lang="en-US" sz="1400" i="1" dirty="0">
                <a:solidFill>
                  <a:schemeClr val="bg1"/>
                </a:solidFill>
              </a:rPr>
              <a:t>J. Cleaner Production. </a:t>
            </a:r>
            <a:r>
              <a:rPr lang="en-US" sz="1400" b="1" dirty="0">
                <a:solidFill>
                  <a:schemeClr val="bg1"/>
                </a:solidFill>
              </a:rPr>
              <a:t>2023, </a:t>
            </a:r>
            <a:r>
              <a:rPr lang="en-US" sz="1400" i="1" dirty="0">
                <a:solidFill>
                  <a:schemeClr val="bg1"/>
                </a:solidFill>
              </a:rPr>
              <a:t>415, </a:t>
            </a:r>
            <a:r>
              <a:rPr lang="en-US" sz="1400" dirty="0">
                <a:solidFill>
                  <a:schemeClr val="bg1"/>
                </a:solidFill>
              </a:rPr>
              <a:t>137908.</a:t>
            </a:r>
            <a:endParaRPr lang="en-US" sz="1400" i="1" dirty="0">
              <a:solidFill>
                <a:schemeClr val="bg1"/>
              </a:solidFill>
            </a:endParaRPr>
          </a:p>
        </p:txBody>
      </p:sp>
      <p:sp>
        <p:nvSpPr>
          <p:cNvPr id="7" name="Rectangle 6">
            <a:extLst>
              <a:ext uri="{FF2B5EF4-FFF2-40B4-BE49-F238E27FC236}">
                <a16:creationId xmlns:a16="http://schemas.microsoft.com/office/drawing/2014/main" id="{4DD1AA99-BD94-7144-A098-3B1D26174034}"/>
              </a:ext>
            </a:extLst>
          </p:cNvPr>
          <p:cNvSpPr/>
          <p:nvPr/>
        </p:nvSpPr>
        <p:spPr>
          <a:xfrm>
            <a:off x="10198793" y="4514969"/>
            <a:ext cx="1048878" cy="2942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290FA7-6279-F9D4-3C7B-9E4A3FBB18A3}"/>
              </a:ext>
            </a:extLst>
          </p:cNvPr>
          <p:cNvSpPr/>
          <p:nvPr/>
        </p:nvSpPr>
        <p:spPr>
          <a:xfrm rot="4800889">
            <a:off x="9977989" y="2509591"/>
            <a:ext cx="2225835" cy="4875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F1A57EA-55A0-653E-D2EE-C25CBF0FB5FB}"/>
              </a:ext>
            </a:extLst>
          </p:cNvPr>
          <p:cNvPicPr>
            <a:picLocks noChangeAspect="1"/>
          </p:cNvPicPr>
          <p:nvPr/>
        </p:nvPicPr>
        <p:blipFill>
          <a:blip r:embed="rId4"/>
          <a:stretch>
            <a:fillRect/>
          </a:stretch>
        </p:blipFill>
        <p:spPr>
          <a:xfrm>
            <a:off x="676772" y="2312276"/>
            <a:ext cx="6706917" cy="4148459"/>
          </a:xfrm>
          <a:prstGeom prst="rect">
            <a:avLst/>
          </a:prstGeom>
        </p:spPr>
      </p:pic>
      <p:cxnSp>
        <p:nvCxnSpPr>
          <p:cNvPr id="9" name="Straight Arrow Connector 8">
            <a:extLst>
              <a:ext uri="{FF2B5EF4-FFF2-40B4-BE49-F238E27FC236}">
                <a16:creationId xmlns:a16="http://schemas.microsoft.com/office/drawing/2014/main" id="{77AB3540-51DC-5254-610A-709F9184B323}"/>
              </a:ext>
            </a:extLst>
          </p:cNvPr>
          <p:cNvCxnSpPr>
            <a:cxnSpLocks/>
          </p:cNvCxnSpPr>
          <p:nvPr/>
        </p:nvCxnSpPr>
        <p:spPr>
          <a:xfrm flipV="1">
            <a:off x="6763586" y="3738851"/>
            <a:ext cx="774739" cy="152826"/>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4524006"/>
      </p:ext>
    </p:extLst>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dirty="0" lang="en-US"/>
              <a:t>Emerging eco-friendly recycling methods</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idx="4" sz="quarter" type="sldNum"/>
          </p:nvPr>
        </p:nvSpPr>
        <p:spPr>
          <a:xfrm>
            <a:off x="11706126" y="6638826"/>
            <a:ext cx="485874" cy="219174"/>
          </a:xfrm>
        </p:spPr>
        <p:txBody>
          <a:bodyPr/>
          <a:lstStyle/>
          <a:p>
            <a:fld id="{6FB6B91F-BB11-E946-B7F6-1372EDB8DEC1}" type="slidenum">
              <a:rPr lang="en-US" smtClean="0" sz="1400"/>
              <a:pPr/>
              <a:t>25</a:t>
            </a:fld>
            <a:endParaRPr dirty="0" lang="en-US" sz="1400"/>
          </a:p>
        </p:txBody>
      </p:sp>
      <p:sp>
        <p:nvSpPr>
          <p:cNvPr id="4" name="Content Placeholder 3">
            <a:extLst>
              <a:ext uri="{FF2B5EF4-FFF2-40B4-BE49-F238E27FC236}">
                <a16:creationId xmlns:a16="http://schemas.microsoft.com/office/drawing/2014/main" id="{630AE89B-5960-4DE9-F1FF-9E390618FFB7}"/>
              </a:ext>
            </a:extLst>
          </p:cNvPr>
          <p:cNvSpPr>
            <a:spLocks noGrp="1"/>
          </p:cNvSpPr>
          <p:nvPr>
            <p:ph idx="1"/>
          </p:nvPr>
        </p:nvSpPr>
        <p:spPr>
          <a:xfrm>
            <a:off x="982945" y="914400"/>
            <a:ext cx="5743674" cy="5049811"/>
          </a:xfrm>
        </p:spPr>
        <p:txBody>
          <a:bodyPr/>
          <a:lstStyle/>
          <a:p>
            <a:pPr indent="0" marL="0">
              <a:buNone/>
            </a:pPr>
            <a:r>
              <a:rPr b="1" dirty="0" lang="en-US" sz="2500">
                <a:solidFill>
                  <a:schemeClr val="accent4"/>
                </a:solidFill>
              </a:rPr>
              <a:t>Laser debonding</a:t>
            </a:r>
          </a:p>
          <a:p>
            <a:r>
              <a:rPr dirty="0" lang="en-US" sz="1800"/>
              <a:t>Laser radiation is a localized heat source</a:t>
            </a:r>
          </a:p>
          <a:p>
            <a:r>
              <a:rPr dirty="0" lang="en-US" sz="1800"/>
              <a:t>Materials are melted and separated based on differences in thermal expansion</a:t>
            </a:r>
          </a:p>
          <a:p>
            <a:pPr lvl="1"/>
            <a:r>
              <a:rPr dirty="0" lang="en-US" sz="1800"/>
              <a:t>In this paper: Silicon (Si), silver (Ag)</a:t>
            </a:r>
          </a:p>
          <a:p>
            <a:r>
              <a:rPr dirty="0" lang="en-US" sz="1800"/>
              <a:t>Process can be automated</a:t>
            </a:r>
          </a:p>
        </p:txBody>
      </p:sp>
      <p:sp>
        <p:nvSpPr>
          <p:cNvPr id="2" name="TextBox 1">
            <a:extLst>
              <a:ext uri="{FF2B5EF4-FFF2-40B4-BE49-F238E27FC236}">
                <a16:creationId xmlns:a16="http://schemas.microsoft.com/office/drawing/2014/main" id="{C3B7FBF7-52AB-7766-868A-730179A8A8E0}"/>
              </a:ext>
            </a:extLst>
          </p:cNvPr>
          <p:cNvSpPr txBox="1"/>
          <p:nvPr/>
        </p:nvSpPr>
        <p:spPr>
          <a:xfrm>
            <a:off x="573826" y="6474944"/>
            <a:ext cx="3025187" cy="307777"/>
          </a:xfrm>
          <a:prstGeom prst="rect">
            <a:avLst/>
          </a:prstGeom>
          <a:noFill/>
        </p:spPr>
        <p:txBody>
          <a:bodyPr rtlCol="0" wrap="none">
            <a:spAutoFit/>
          </a:bodyPr>
          <a:lstStyle/>
          <a:p>
            <a:pPr algn="l"/>
            <a:r>
              <a:rPr dirty="0" i="1" lang="en-US" sz="1400">
                <a:solidFill>
                  <a:schemeClr val="bg1"/>
                </a:solidFill>
              </a:rPr>
              <a:t>Solar Energy. </a:t>
            </a:r>
            <a:r>
              <a:rPr b="1" dirty="0" lang="en-US" sz="1400">
                <a:solidFill>
                  <a:schemeClr val="bg1"/>
                </a:solidFill>
              </a:rPr>
              <a:t>2024, </a:t>
            </a:r>
            <a:r>
              <a:rPr dirty="0" i="1" lang="en-US" sz="1400">
                <a:solidFill>
                  <a:schemeClr val="bg1"/>
                </a:solidFill>
              </a:rPr>
              <a:t>270</a:t>
            </a:r>
            <a:r>
              <a:rPr dirty="0" lang="en-US" sz="1400">
                <a:solidFill>
                  <a:schemeClr val="bg1"/>
                </a:solidFill>
              </a:rPr>
              <a:t>(1),</a:t>
            </a:r>
            <a:r>
              <a:rPr dirty="0" i="1" lang="en-US" sz="1400">
                <a:solidFill>
                  <a:schemeClr val="bg1"/>
                </a:solidFill>
              </a:rPr>
              <a:t> </a:t>
            </a:r>
            <a:r>
              <a:rPr dirty="0" lang="en-US" sz="1400">
                <a:solidFill>
                  <a:schemeClr val="bg1"/>
                </a:solidFill>
              </a:rPr>
              <a:t>112381.</a:t>
            </a:r>
            <a:endParaRPr dirty="0" i="1" lang="en-US" sz="1400">
              <a:solidFill>
                <a:schemeClr val="bg1"/>
              </a:solidFill>
            </a:endParaRPr>
          </a:p>
        </p:txBody>
      </p:sp>
      <p:pic>
        <p:nvPicPr>
          <p:cNvPr id="7" name="Picture 6">
            <a:extLst>
              <a:ext uri="{FF2B5EF4-FFF2-40B4-BE49-F238E27FC236}">
                <a16:creationId xmlns:a16="http://schemas.microsoft.com/office/drawing/2014/main" id="{968C5917-7509-4BD1-C40F-82366E988D14}"/>
              </a:ext>
            </a:extLst>
          </p:cNvPr>
          <p:cNvPicPr>
            <a:picLocks noChangeAspect="1"/>
          </p:cNvPicPr>
          <p:nvPr/>
        </p:nvPicPr>
        <p:blipFill>
          <a:blip r:embed="rId3"/>
          <a:stretch>
            <a:fillRect/>
          </a:stretch>
        </p:blipFill>
        <p:spPr>
          <a:xfrm>
            <a:off x="790241" y="3350073"/>
            <a:ext cx="3530981" cy="2882561"/>
          </a:xfrm>
          <a:prstGeom prst="rect">
            <a:avLst/>
          </a:prstGeom>
        </p:spPr>
      </p:pic>
      <p:pic>
        <p:nvPicPr>
          <p:cNvPr id="9" name="Picture 8">
            <a:extLst>
              <a:ext uri="{FF2B5EF4-FFF2-40B4-BE49-F238E27FC236}">
                <a16:creationId xmlns:a16="http://schemas.microsoft.com/office/drawing/2014/main" id="{273878C2-D692-A468-AD9A-B733C58F0ED8}"/>
              </a:ext>
            </a:extLst>
          </p:cNvPr>
          <p:cNvPicPr>
            <a:picLocks noChangeAspect="1"/>
          </p:cNvPicPr>
          <p:nvPr/>
        </p:nvPicPr>
        <p:blipFill rotWithShape="1">
          <a:blip r:embed="rId4"/>
          <a:srcRect b="11163" r="60210"/>
          <a:stretch/>
        </p:blipFill>
        <p:spPr>
          <a:xfrm>
            <a:off x="5613522" y="2246965"/>
            <a:ext cx="1786758" cy="1632998"/>
          </a:xfrm>
          <a:prstGeom prst="rect">
            <a:avLst/>
          </a:prstGeom>
        </p:spPr>
      </p:pic>
      <p:pic>
        <p:nvPicPr>
          <p:cNvPr id="10" name="Picture 9">
            <a:extLst>
              <a:ext uri="{FF2B5EF4-FFF2-40B4-BE49-F238E27FC236}">
                <a16:creationId xmlns:a16="http://schemas.microsoft.com/office/drawing/2014/main" id="{A509A093-7E49-4AF7-B20B-2A61C4EED201}"/>
              </a:ext>
            </a:extLst>
          </p:cNvPr>
          <p:cNvPicPr>
            <a:picLocks noChangeAspect="1"/>
          </p:cNvPicPr>
          <p:nvPr/>
        </p:nvPicPr>
        <p:blipFill rotWithShape="1">
          <a:blip r:embed="rId4"/>
          <a:srcRect l="39821"/>
          <a:stretch/>
        </p:blipFill>
        <p:spPr>
          <a:xfrm>
            <a:off x="4359745" y="4218150"/>
            <a:ext cx="3530981" cy="2401824"/>
          </a:xfrm>
          <a:prstGeom prst="rect">
            <a:avLst/>
          </a:prstGeom>
        </p:spPr>
      </p:pic>
      <p:pic>
        <p:nvPicPr>
          <p:cNvPr id="12" name="Picture 11">
            <a:extLst>
              <a:ext uri="{FF2B5EF4-FFF2-40B4-BE49-F238E27FC236}">
                <a16:creationId xmlns:a16="http://schemas.microsoft.com/office/drawing/2014/main" id="{74099FAA-9EE8-D045-1F68-4A100B2F8C7D}"/>
              </a:ext>
            </a:extLst>
          </p:cNvPr>
          <p:cNvPicPr>
            <a:picLocks noChangeAspect="1"/>
          </p:cNvPicPr>
          <p:nvPr/>
        </p:nvPicPr>
        <p:blipFill>
          <a:blip r:embed="rId5"/>
          <a:stretch>
            <a:fillRect/>
          </a:stretch>
        </p:blipFill>
        <p:spPr>
          <a:xfrm>
            <a:off x="7707628" y="3206755"/>
            <a:ext cx="4241435" cy="3169196"/>
          </a:xfrm>
          <a:prstGeom prst="rect">
            <a:avLst/>
          </a:prstGeom>
        </p:spPr>
      </p:pic>
      <p:pic>
        <p:nvPicPr>
          <p:cNvPr id="16" name="Picture 15">
            <a:extLst>
              <a:ext uri="{FF2B5EF4-FFF2-40B4-BE49-F238E27FC236}">
                <a16:creationId xmlns:a16="http://schemas.microsoft.com/office/drawing/2014/main" id="{251090B7-4A34-B520-05F4-96733528FD6C}"/>
              </a:ext>
            </a:extLst>
          </p:cNvPr>
          <p:cNvPicPr>
            <a:picLocks noChangeAspect="1"/>
          </p:cNvPicPr>
          <p:nvPr/>
        </p:nvPicPr>
        <p:blipFill>
          <a:blip r:embed="rId6"/>
          <a:stretch>
            <a:fillRect/>
          </a:stretch>
        </p:blipFill>
        <p:spPr>
          <a:xfrm>
            <a:off x="7351566" y="884948"/>
            <a:ext cx="2120754" cy="1192924"/>
          </a:xfrm>
          <a:prstGeom prst="rect">
            <a:avLst/>
          </a:prstGeom>
        </p:spPr>
      </p:pic>
      <p:pic>
        <p:nvPicPr>
          <p:cNvPr id="18" name="Picture 17">
            <a:extLst>
              <a:ext uri="{FF2B5EF4-FFF2-40B4-BE49-F238E27FC236}">
                <a16:creationId xmlns:a16="http://schemas.microsoft.com/office/drawing/2014/main" id="{2BF36279-55CB-8905-822A-17E0705A2E23}"/>
              </a:ext>
            </a:extLst>
          </p:cNvPr>
          <p:cNvPicPr>
            <a:picLocks noChangeAspect="1"/>
          </p:cNvPicPr>
          <p:nvPr/>
        </p:nvPicPr>
        <p:blipFill rotWithShape="1">
          <a:blip r:embed="rId7"/>
          <a:srcRect l="-25" r="469"/>
          <a:stretch/>
        </p:blipFill>
        <p:spPr>
          <a:xfrm>
            <a:off x="9468590" y="443030"/>
            <a:ext cx="1640503" cy="1905000"/>
          </a:xfrm>
          <a:prstGeom prst="rect">
            <a:avLst/>
          </a:prstGeom>
        </p:spPr>
      </p:pic>
      <p:sp>
        <p:nvSpPr>
          <p:cNvPr id="19" name="TextBox 18">
            <a:extLst>
              <a:ext uri="{FF2B5EF4-FFF2-40B4-BE49-F238E27FC236}">
                <a16:creationId xmlns:a16="http://schemas.microsoft.com/office/drawing/2014/main" id="{BB24DDE2-74BF-2A2B-1179-87198967A785}"/>
              </a:ext>
            </a:extLst>
          </p:cNvPr>
          <p:cNvSpPr txBox="1"/>
          <p:nvPr/>
        </p:nvSpPr>
        <p:spPr>
          <a:xfrm>
            <a:off x="9331687" y="2365357"/>
            <a:ext cx="1914307" cy="338554"/>
          </a:xfrm>
          <a:prstGeom prst="rect">
            <a:avLst/>
          </a:prstGeom>
          <a:noFill/>
        </p:spPr>
        <p:txBody>
          <a:bodyPr rtlCol="0" wrap="none">
            <a:spAutoFit/>
          </a:bodyPr>
          <a:lstStyle/>
          <a:p>
            <a:pPr algn="l">
              <a:spcBef>
                <a:spcPts val="1000"/>
              </a:spcBef>
              <a:spcAft>
                <a:spcPts val="600"/>
              </a:spcAft>
            </a:pPr>
            <a:r>
              <a:rPr b="1" dirty="0" lang="en-US" sz="1600">
                <a:solidFill>
                  <a:schemeClr val="bg1"/>
                </a:solidFill>
              </a:rPr>
              <a:t>Prof. </a:t>
            </a:r>
            <a:r>
              <a:rPr b="1" dirty="0" err="1" lang="en-US" sz="1600">
                <a:solidFill>
                  <a:schemeClr val="bg1"/>
                </a:solidFill>
              </a:rPr>
              <a:t>Mool</a:t>
            </a:r>
            <a:r>
              <a:rPr b="1" dirty="0" lang="en-US" sz="1600">
                <a:solidFill>
                  <a:schemeClr val="bg1"/>
                </a:solidFill>
              </a:rPr>
              <a:t> Gupta</a:t>
            </a:r>
          </a:p>
        </p:txBody>
      </p:sp>
    </p:spTree>
    <p:extLst>
      <p:ext uri="{BB962C8B-B14F-4D97-AF65-F5344CB8AC3E}">
        <p14:creationId xmlns:p14="http://schemas.microsoft.com/office/powerpoint/2010/main" val="3959433751"/>
      </p:ext>
    </p:extLst>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dirty="0" lang="en-US"/>
              <a:t>Emerging eco-friendly recycling methods</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idx="4" sz="quarter" type="sldNum"/>
          </p:nvPr>
        </p:nvSpPr>
        <p:spPr>
          <a:xfrm>
            <a:off x="11706126" y="6638826"/>
            <a:ext cx="485874" cy="219174"/>
          </a:xfrm>
        </p:spPr>
        <p:txBody>
          <a:bodyPr/>
          <a:lstStyle/>
          <a:p>
            <a:fld id="{6FB6B91F-BB11-E946-B7F6-1372EDB8DEC1}" type="slidenum">
              <a:rPr lang="en-US" smtClean="0" sz="1400"/>
              <a:pPr/>
              <a:t>26</a:t>
            </a:fld>
            <a:endParaRPr dirty="0" lang="en-US" sz="1400"/>
          </a:p>
        </p:txBody>
      </p:sp>
      <p:sp>
        <p:nvSpPr>
          <p:cNvPr id="4" name="Content Placeholder 3">
            <a:extLst>
              <a:ext uri="{FF2B5EF4-FFF2-40B4-BE49-F238E27FC236}">
                <a16:creationId xmlns:a16="http://schemas.microsoft.com/office/drawing/2014/main" id="{630AE89B-5960-4DE9-F1FF-9E390618FFB7}"/>
              </a:ext>
            </a:extLst>
          </p:cNvPr>
          <p:cNvSpPr>
            <a:spLocks noGrp="1"/>
          </p:cNvSpPr>
          <p:nvPr>
            <p:ph idx="1"/>
          </p:nvPr>
        </p:nvSpPr>
        <p:spPr>
          <a:xfrm>
            <a:off x="573826" y="2213952"/>
            <a:ext cx="5563165" cy="3855077"/>
          </a:xfrm>
        </p:spPr>
        <p:txBody>
          <a:bodyPr/>
          <a:lstStyle/>
          <a:p>
            <a:pPr indent="0" marL="0">
              <a:buNone/>
            </a:pPr>
            <a:r>
              <a:rPr b="1" dirty="0" lang="en-US" sz="2500">
                <a:solidFill>
                  <a:schemeClr val="accent4"/>
                </a:solidFill>
              </a:rPr>
              <a:t>Laser welding for glass/glass solar modules</a:t>
            </a:r>
          </a:p>
          <a:p>
            <a:r>
              <a:rPr dirty="0" lang="en-US" sz="1800"/>
              <a:t>Eliminates the need for polymer encapsulant</a:t>
            </a:r>
          </a:p>
          <a:p>
            <a:pPr indent="0" lvl="1" marL="457200">
              <a:buNone/>
            </a:pPr>
            <a:r>
              <a:rPr dirty="0" lang="en-US" sz="1800">
                <a:sym charset="2" panose="05000000000000000000" pitchFamily="2" typeface="Wingdings"/>
              </a:rPr>
              <a:t> </a:t>
            </a:r>
            <a:r>
              <a:rPr dirty="0" lang="en-US" sz="1800"/>
              <a:t>the hazardous procedures required to remove polymers in solar panels become obsolete</a:t>
            </a:r>
          </a:p>
          <a:p>
            <a:r>
              <a:rPr dirty="0" lang="en-US" sz="1800"/>
              <a:t>Preliminary results show glass/glass welding provides better environmental protection for the module and enhanced insulation from heat</a:t>
            </a:r>
          </a:p>
          <a:p>
            <a:pPr indent="0" marL="0">
              <a:buNone/>
            </a:pPr>
            <a:r>
              <a:rPr dirty="0" i="1" lang="en-US" sz="1800"/>
              <a:t>Next Steps: </a:t>
            </a:r>
            <a:r>
              <a:rPr dirty="0" lang="en-US" sz="1800"/>
              <a:t>apply laser welding to full-scale solar module</a:t>
            </a:r>
            <a:endParaRPr dirty="0" i="1" lang="en-US" sz="1800"/>
          </a:p>
        </p:txBody>
      </p:sp>
      <p:sp>
        <p:nvSpPr>
          <p:cNvPr id="2" name="TextBox 1">
            <a:extLst>
              <a:ext uri="{FF2B5EF4-FFF2-40B4-BE49-F238E27FC236}">
                <a16:creationId xmlns:a16="http://schemas.microsoft.com/office/drawing/2014/main" id="{C3B7FBF7-52AB-7766-868A-730179A8A8E0}"/>
              </a:ext>
            </a:extLst>
          </p:cNvPr>
          <p:cNvSpPr txBox="1"/>
          <p:nvPr/>
        </p:nvSpPr>
        <p:spPr>
          <a:xfrm>
            <a:off x="352326" y="6466085"/>
            <a:ext cx="5464958" cy="307777"/>
          </a:xfrm>
          <a:prstGeom prst="rect">
            <a:avLst/>
          </a:prstGeom>
          <a:noFill/>
        </p:spPr>
        <p:txBody>
          <a:bodyPr rtlCol="0" wrap="none">
            <a:spAutoFit/>
          </a:bodyPr>
          <a:lstStyle/>
          <a:p>
            <a:pPr algn="l"/>
            <a:r>
              <a:rPr dirty="0" lang="en-US" sz="1400">
                <a:solidFill>
                  <a:schemeClr val="bg1"/>
                </a:solidFill>
              </a:rPr>
              <a:t>Young, D. L.; Silverman, T. J.; et al. </a:t>
            </a:r>
            <a:r>
              <a:rPr dirty="0" i="1" lang="en-US" sz="1400">
                <a:solidFill>
                  <a:schemeClr val="bg1"/>
                </a:solidFill>
              </a:rPr>
              <a:t>IEEE J-PV </a:t>
            </a:r>
            <a:r>
              <a:rPr b="1" dirty="0" lang="en-US" sz="1400">
                <a:solidFill>
                  <a:schemeClr val="bg1"/>
                </a:solidFill>
              </a:rPr>
              <a:t>2024, </a:t>
            </a:r>
            <a:r>
              <a:rPr dirty="0" i="1" lang="en-US" sz="1400">
                <a:solidFill>
                  <a:schemeClr val="bg1"/>
                </a:solidFill>
              </a:rPr>
              <a:t>14</a:t>
            </a:r>
            <a:r>
              <a:rPr dirty="0" lang="en-US" sz="1400">
                <a:solidFill>
                  <a:schemeClr val="bg1"/>
                </a:solidFill>
              </a:rPr>
              <a:t>(3),</a:t>
            </a:r>
            <a:r>
              <a:rPr dirty="0" i="1" lang="en-US" sz="1400">
                <a:solidFill>
                  <a:schemeClr val="bg1"/>
                </a:solidFill>
              </a:rPr>
              <a:t> </a:t>
            </a:r>
            <a:r>
              <a:rPr dirty="0" lang="en-US" sz="1400">
                <a:solidFill>
                  <a:schemeClr val="bg1"/>
                </a:solidFill>
              </a:rPr>
              <a:t>497-502.</a:t>
            </a:r>
            <a:endParaRPr dirty="0" i="1" lang="en-US" sz="1400">
              <a:solidFill>
                <a:schemeClr val="bg1"/>
              </a:solidFill>
            </a:endParaRPr>
          </a:p>
        </p:txBody>
      </p:sp>
      <p:pic>
        <p:nvPicPr>
          <p:cNvPr id="13" name="Picture 12">
            <a:extLst>
              <a:ext uri="{FF2B5EF4-FFF2-40B4-BE49-F238E27FC236}">
                <a16:creationId xmlns:a16="http://schemas.microsoft.com/office/drawing/2014/main" id="{91A81756-F8C6-B45E-D29E-3A3DAAFD1E44}"/>
              </a:ext>
            </a:extLst>
          </p:cNvPr>
          <p:cNvPicPr>
            <a:picLocks noChangeAspect="1"/>
          </p:cNvPicPr>
          <p:nvPr/>
        </p:nvPicPr>
        <p:blipFill rotWithShape="1">
          <a:blip r:embed="rId3"/>
          <a:srcRect l="172" r="72" t="604"/>
          <a:stretch/>
        </p:blipFill>
        <p:spPr>
          <a:xfrm>
            <a:off x="532354" y="1023312"/>
            <a:ext cx="3867807" cy="1174124"/>
          </a:xfrm>
          <a:prstGeom prst="rect">
            <a:avLst/>
          </a:prstGeom>
        </p:spPr>
      </p:pic>
      <p:pic>
        <p:nvPicPr>
          <p:cNvPr id="21" name="Picture 20">
            <a:extLst>
              <a:ext uri="{FF2B5EF4-FFF2-40B4-BE49-F238E27FC236}">
                <a16:creationId xmlns:a16="http://schemas.microsoft.com/office/drawing/2014/main" id="{215E7885-D739-4FAD-179A-DB62E18CD5B8}"/>
              </a:ext>
            </a:extLst>
          </p:cNvPr>
          <p:cNvPicPr>
            <a:picLocks noChangeAspect="1"/>
          </p:cNvPicPr>
          <p:nvPr/>
        </p:nvPicPr>
        <p:blipFill>
          <a:blip r:embed="rId4"/>
          <a:stretch>
            <a:fillRect/>
          </a:stretch>
        </p:blipFill>
        <p:spPr>
          <a:xfrm>
            <a:off x="6273429" y="984650"/>
            <a:ext cx="5242999" cy="5134303"/>
          </a:xfrm>
          <a:prstGeom prst="rect">
            <a:avLst/>
          </a:prstGeom>
        </p:spPr>
      </p:pic>
    </p:spTree>
    <p:extLst>
      <p:ext uri="{BB962C8B-B14F-4D97-AF65-F5344CB8AC3E}">
        <p14:creationId xmlns:p14="http://schemas.microsoft.com/office/powerpoint/2010/main" val="3025590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A00C7-90FE-30A7-4E07-DA2079AACF6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74FB296E-717A-123D-92AA-01B03A962704}"/>
              </a:ext>
            </a:extLst>
          </p:cNvPr>
          <p:cNvSpPr txBox="1"/>
          <p:nvPr/>
        </p:nvSpPr>
        <p:spPr>
          <a:xfrm>
            <a:off x="1586680" y="5741681"/>
            <a:ext cx="4572000" cy="307777"/>
          </a:xfrm>
          <a:prstGeom prst="rect">
            <a:avLst/>
          </a:prstGeom>
          <a:noFill/>
        </p:spPr>
        <p:txBody>
          <a:bodyPr wrap="square">
            <a:spAutoFit/>
          </a:bodyPr>
          <a:lstStyle/>
          <a:p>
            <a:pPr defTabSz="457200"/>
            <a:r>
              <a:rPr lang="en-US" sz="1400" i="1" dirty="0">
                <a:solidFill>
                  <a:srgbClr val="000000"/>
                </a:solidFill>
                <a:latin typeface="Open Sans"/>
              </a:rPr>
              <a:t>ACS Appl. Energy Mater. </a:t>
            </a:r>
            <a:r>
              <a:rPr lang="en-US" sz="1400" b="1" dirty="0">
                <a:solidFill>
                  <a:srgbClr val="000000"/>
                </a:solidFill>
                <a:latin typeface="Open Sans"/>
              </a:rPr>
              <a:t>2020, </a:t>
            </a:r>
            <a:r>
              <a:rPr lang="en-US" sz="1400" i="1" dirty="0">
                <a:solidFill>
                  <a:srgbClr val="000000"/>
                </a:solidFill>
                <a:latin typeface="Open Sans"/>
              </a:rPr>
              <a:t>3, </a:t>
            </a:r>
            <a:r>
              <a:rPr lang="en-US" sz="1400" dirty="0">
                <a:solidFill>
                  <a:srgbClr val="000000"/>
                </a:solidFill>
                <a:latin typeface="Open Sans"/>
              </a:rPr>
              <a:t>19-28.</a:t>
            </a:r>
            <a:endParaRPr lang="en-US" sz="1400" i="1" dirty="0">
              <a:solidFill>
                <a:srgbClr val="000000"/>
              </a:solidFill>
              <a:latin typeface="Open Sans"/>
            </a:endParaRPr>
          </a:p>
        </p:txBody>
      </p:sp>
      <p:pic>
        <p:nvPicPr>
          <p:cNvPr id="6" name="Picture 5" descr="A graph of solar spectrum&#10;&#10;Description automatically generated">
            <a:extLst>
              <a:ext uri="{FF2B5EF4-FFF2-40B4-BE49-F238E27FC236}">
                <a16:creationId xmlns:a16="http://schemas.microsoft.com/office/drawing/2014/main" id="{5B3B2C8F-D26E-1BC5-F199-4C662B1EB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783" y="1901360"/>
            <a:ext cx="5007837" cy="3840321"/>
          </a:xfrm>
          <a:prstGeom prst="rect">
            <a:avLst/>
          </a:prstGeom>
        </p:spPr>
      </p:pic>
      <p:sp>
        <p:nvSpPr>
          <p:cNvPr id="17" name="Rectangle 16">
            <a:extLst>
              <a:ext uri="{FF2B5EF4-FFF2-40B4-BE49-F238E27FC236}">
                <a16:creationId xmlns:a16="http://schemas.microsoft.com/office/drawing/2014/main" id="{FD9D54EC-2458-60F3-6366-4B253CF7CCB9}"/>
              </a:ext>
            </a:extLst>
          </p:cNvPr>
          <p:cNvSpPr/>
          <p:nvPr/>
        </p:nvSpPr>
        <p:spPr>
          <a:xfrm>
            <a:off x="6711894" y="3235534"/>
            <a:ext cx="2865975" cy="1300145"/>
          </a:xfrm>
          <a:prstGeom prst="rect">
            <a:avLst/>
          </a:prstGeom>
          <a:solidFill>
            <a:schemeClr val="accent4">
              <a:lumMod val="75000"/>
              <a:alpha val="93000"/>
            </a:schemeClr>
          </a:solidFill>
          <a:ln>
            <a:noFill/>
          </a:ln>
          <a:scene3d>
            <a:camera prst="obliqueTopRight"/>
            <a:lightRig rig="threePt" dir="t"/>
          </a:scene3d>
          <a:sp3d extrusionH="1377950" contourW="12700">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srgbClr val="000000"/>
                </a:solidFill>
                <a:latin typeface="Open Sans"/>
              </a:rPr>
              <a:t>Solar Cell</a:t>
            </a:r>
          </a:p>
        </p:txBody>
      </p:sp>
      <p:cxnSp>
        <p:nvCxnSpPr>
          <p:cNvPr id="18" name="Straight Arrow Connector 17">
            <a:extLst>
              <a:ext uri="{FF2B5EF4-FFF2-40B4-BE49-F238E27FC236}">
                <a16:creationId xmlns:a16="http://schemas.microsoft.com/office/drawing/2014/main" id="{BA1CEFC3-27E2-DD5C-B644-D7313A8A7D7F}"/>
              </a:ext>
            </a:extLst>
          </p:cNvPr>
          <p:cNvCxnSpPr>
            <a:cxnSpLocks/>
          </p:cNvCxnSpPr>
          <p:nvPr/>
        </p:nvCxnSpPr>
        <p:spPr>
          <a:xfrm>
            <a:off x="7327784" y="1952724"/>
            <a:ext cx="0" cy="1005446"/>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3142BE9-D72A-777F-A6F2-D4A74897093C}"/>
              </a:ext>
            </a:extLst>
          </p:cNvPr>
          <p:cNvCxnSpPr>
            <a:cxnSpLocks/>
          </p:cNvCxnSpPr>
          <p:nvPr/>
        </p:nvCxnSpPr>
        <p:spPr>
          <a:xfrm>
            <a:off x="7484826" y="1952724"/>
            <a:ext cx="0" cy="100544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375602C-3758-F0BE-287E-A0FCC8D50A20}"/>
              </a:ext>
            </a:extLst>
          </p:cNvPr>
          <p:cNvCxnSpPr>
            <a:cxnSpLocks/>
          </p:cNvCxnSpPr>
          <p:nvPr/>
        </p:nvCxnSpPr>
        <p:spPr>
          <a:xfrm>
            <a:off x="7647340" y="1954194"/>
            <a:ext cx="0" cy="100544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8069A5D-5C00-6E5C-8F8C-A232E5D9A49D}"/>
              </a:ext>
            </a:extLst>
          </p:cNvPr>
          <p:cNvCxnSpPr>
            <a:cxnSpLocks/>
          </p:cNvCxnSpPr>
          <p:nvPr/>
        </p:nvCxnSpPr>
        <p:spPr>
          <a:xfrm>
            <a:off x="7811647" y="1951390"/>
            <a:ext cx="0" cy="100544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52E2DBC-3744-F78F-748F-B1903DADF49B}"/>
              </a:ext>
            </a:extLst>
          </p:cNvPr>
          <p:cNvCxnSpPr>
            <a:cxnSpLocks/>
          </p:cNvCxnSpPr>
          <p:nvPr/>
        </p:nvCxnSpPr>
        <p:spPr>
          <a:xfrm>
            <a:off x="7968342" y="1951948"/>
            <a:ext cx="0" cy="100544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CBB54D5-F321-2473-9EE3-B74ABCCD5B27}"/>
              </a:ext>
            </a:extLst>
          </p:cNvPr>
          <p:cNvCxnSpPr>
            <a:cxnSpLocks/>
          </p:cNvCxnSpPr>
          <p:nvPr/>
        </p:nvCxnSpPr>
        <p:spPr>
          <a:xfrm>
            <a:off x="8125036" y="1952505"/>
            <a:ext cx="0" cy="1005446"/>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FADD505-37E4-51A4-AADC-C2880C5302F9}"/>
              </a:ext>
            </a:extLst>
          </p:cNvPr>
          <p:cNvCxnSpPr>
            <a:cxnSpLocks/>
          </p:cNvCxnSpPr>
          <p:nvPr/>
        </p:nvCxnSpPr>
        <p:spPr>
          <a:xfrm>
            <a:off x="8623671" y="1943113"/>
            <a:ext cx="0" cy="284073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4DC78A4-56B7-4950-FE61-7F6E0DEB2330}"/>
              </a:ext>
            </a:extLst>
          </p:cNvPr>
          <p:cNvCxnSpPr>
            <a:cxnSpLocks/>
          </p:cNvCxnSpPr>
          <p:nvPr/>
        </p:nvCxnSpPr>
        <p:spPr>
          <a:xfrm>
            <a:off x="8821690" y="1943113"/>
            <a:ext cx="0" cy="284073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C9F5A1-1F7E-6552-CAC7-8E8D76D7F13B}"/>
              </a:ext>
            </a:extLst>
          </p:cNvPr>
          <p:cNvCxnSpPr>
            <a:cxnSpLocks/>
          </p:cNvCxnSpPr>
          <p:nvPr/>
        </p:nvCxnSpPr>
        <p:spPr>
          <a:xfrm>
            <a:off x="9061040" y="1943113"/>
            <a:ext cx="0" cy="28407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D746147-156A-6AC3-982E-088EB4B7150B}"/>
              </a:ext>
            </a:extLst>
          </p:cNvPr>
          <p:cNvCxnSpPr>
            <a:cxnSpLocks/>
          </p:cNvCxnSpPr>
          <p:nvPr/>
        </p:nvCxnSpPr>
        <p:spPr>
          <a:xfrm>
            <a:off x="9257338" y="1943113"/>
            <a:ext cx="0" cy="28407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 name="Title 6">
            <a:extLst>
              <a:ext uri="{FF2B5EF4-FFF2-40B4-BE49-F238E27FC236}">
                <a16:creationId xmlns:a16="http://schemas.microsoft.com/office/drawing/2014/main" id="{2CA69CF5-820A-BDF3-6D54-B6F07F99EFF2}"/>
              </a:ext>
            </a:extLst>
          </p:cNvPr>
          <p:cNvSpPr>
            <a:spLocks noGrp="1"/>
          </p:cNvSpPr>
          <p:nvPr>
            <p:ph type="title"/>
          </p:nvPr>
        </p:nvSpPr>
        <p:spPr>
          <a:xfrm>
            <a:off x="746464" y="309322"/>
            <a:ext cx="10686411" cy="998440"/>
          </a:xfrm>
          <a:prstGeom prst="rect">
            <a:avLst/>
          </a:prstGeom>
        </p:spPr>
        <p:txBody>
          <a:bodyPr/>
          <a:lstStyle/>
          <a:p>
            <a:r>
              <a:rPr lang="en-US" dirty="0"/>
              <a:t>THESIS: IMPROVING EFFICIENCY OF SOLAR TECH AT THE MOLECULAR LEVEL</a:t>
            </a:r>
          </a:p>
        </p:txBody>
      </p:sp>
    </p:spTree>
    <p:extLst>
      <p:ext uri="{BB962C8B-B14F-4D97-AF65-F5344CB8AC3E}">
        <p14:creationId xmlns:p14="http://schemas.microsoft.com/office/powerpoint/2010/main" val="8021801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FD49D-143B-B12B-8199-E2B682E1A94C}"/>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1D7E5FD9-1072-7284-3A16-A91691509461}"/>
              </a:ext>
            </a:extLst>
          </p:cNvPr>
          <p:cNvSpPr txBox="1"/>
          <p:nvPr/>
        </p:nvSpPr>
        <p:spPr>
          <a:xfrm>
            <a:off x="1586680" y="5741681"/>
            <a:ext cx="4572000" cy="307777"/>
          </a:xfrm>
          <a:prstGeom prst="rect">
            <a:avLst/>
          </a:prstGeom>
          <a:noFill/>
        </p:spPr>
        <p:txBody>
          <a:bodyPr wrap="square">
            <a:spAutoFit/>
          </a:bodyPr>
          <a:lstStyle/>
          <a:p>
            <a:pPr defTabSz="457200"/>
            <a:r>
              <a:rPr lang="en-US" sz="1400" i="1" dirty="0">
                <a:solidFill>
                  <a:srgbClr val="000000"/>
                </a:solidFill>
                <a:latin typeface="Open Sans"/>
              </a:rPr>
              <a:t>ACS Appl. Energy Mater. </a:t>
            </a:r>
            <a:r>
              <a:rPr lang="en-US" sz="1400" b="1" dirty="0">
                <a:solidFill>
                  <a:srgbClr val="000000"/>
                </a:solidFill>
                <a:latin typeface="Open Sans"/>
              </a:rPr>
              <a:t>2020, </a:t>
            </a:r>
            <a:r>
              <a:rPr lang="en-US" sz="1400" i="1" dirty="0">
                <a:solidFill>
                  <a:srgbClr val="000000"/>
                </a:solidFill>
                <a:latin typeface="Open Sans"/>
              </a:rPr>
              <a:t>3, </a:t>
            </a:r>
            <a:r>
              <a:rPr lang="en-US" sz="1400" dirty="0">
                <a:solidFill>
                  <a:srgbClr val="000000"/>
                </a:solidFill>
                <a:latin typeface="Open Sans"/>
              </a:rPr>
              <a:t>19-28.</a:t>
            </a:r>
            <a:endParaRPr lang="en-US" sz="1400" i="1" dirty="0">
              <a:solidFill>
                <a:srgbClr val="000000"/>
              </a:solidFill>
              <a:latin typeface="Open Sans"/>
            </a:endParaRPr>
          </a:p>
        </p:txBody>
      </p:sp>
      <p:pic>
        <p:nvPicPr>
          <p:cNvPr id="6" name="Picture 5">
            <a:extLst>
              <a:ext uri="{FF2B5EF4-FFF2-40B4-BE49-F238E27FC236}">
                <a16:creationId xmlns:a16="http://schemas.microsoft.com/office/drawing/2014/main" id="{EA36F8BE-DBA2-AD38-3F59-782228589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255" y="2707573"/>
            <a:ext cx="2264275" cy="2230311"/>
          </a:xfrm>
          <a:prstGeom prst="rect">
            <a:avLst/>
          </a:prstGeom>
        </p:spPr>
      </p:pic>
      <p:sp>
        <p:nvSpPr>
          <p:cNvPr id="17" name="Rectangle 16">
            <a:extLst>
              <a:ext uri="{FF2B5EF4-FFF2-40B4-BE49-F238E27FC236}">
                <a16:creationId xmlns:a16="http://schemas.microsoft.com/office/drawing/2014/main" id="{E38BD27F-2DFC-C33C-7AD6-125848A43E14}"/>
              </a:ext>
            </a:extLst>
          </p:cNvPr>
          <p:cNvSpPr/>
          <p:nvPr/>
        </p:nvSpPr>
        <p:spPr>
          <a:xfrm>
            <a:off x="6711894" y="3235534"/>
            <a:ext cx="2865975" cy="1300145"/>
          </a:xfrm>
          <a:prstGeom prst="rect">
            <a:avLst/>
          </a:prstGeom>
          <a:solidFill>
            <a:schemeClr val="accent4">
              <a:lumMod val="75000"/>
              <a:alpha val="93000"/>
            </a:schemeClr>
          </a:solidFill>
          <a:ln>
            <a:noFill/>
          </a:ln>
          <a:scene3d>
            <a:camera prst="obliqueTopRight"/>
            <a:lightRig rig="threePt" dir="t"/>
          </a:scene3d>
          <a:sp3d extrusionH="1377950" contourW="12700">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srgbClr val="000000"/>
                </a:solidFill>
                <a:latin typeface="Open Sans"/>
              </a:rPr>
              <a:t>Solar Cell</a:t>
            </a:r>
          </a:p>
        </p:txBody>
      </p:sp>
      <p:cxnSp>
        <p:nvCxnSpPr>
          <p:cNvPr id="18" name="Straight Arrow Connector 17">
            <a:extLst>
              <a:ext uri="{FF2B5EF4-FFF2-40B4-BE49-F238E27FC236}">
                <a16:creationId xmlns:a16="http://schemas.microsoft.com/office/drawing/2014/main" id="{09FEECFB-D4C9-3758-EA4C-DFF13BDC162D}"/>
              </a:ext>
            </a:extLst>
          </p:cNvPr>
          <p:cNvCxnSpPr>
            <a:cxnSpLocks/>
          </p:cNvCxnSpPr>
          <p:nvPr/>
        </p:nvCxnSpPr>
        <p:spPr>
          <a:xfrm>
            <a:off x="7327784" y="1952724"/>
            <a:ext cx="0" cy="1005446"/>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1803FB7-B393-C20B-3D54-78164A89CAD3}"/>
              </a:ext>
            </a:extLst>
          </p:cNvPr>
          <p:cNvCxnSpPr>
            <a:cxnSpLocks/>
          </p:cNvCxnSpPr>
          <p:nvPr/>
        </p:nvCxnSpPr>
        <p:spPr>
          <a:xfrm>
            <a:off x="7484826" y="1952724"/>
            <a:ext cx="0" cy="100544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E768286-A931-930D-B631-F1D9C1A0F81E}"/>
              </a:ext>
            </a:extLst>
          </p:cNvPr>
          <p:cNvCxnSpPr>
            <a:cxnSpLocks/>
          </p:cNvCxnSpPr>
          <p:nvPr/>
        </p:nvCxnSpPr>
        <p:spPr>
          <a:xfrm>
            <a:off x="7647340" y="1954194"/>
            <a:ext cx="0" cy="100544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9EEED9E-DB69-D6C7-A2EC-774C67856305}"/>
              </a:ext>
            </a:extLst>
          </p:cNvPr>
          <p:cNvCxnSpPr>
            <a:cxnSpLocks/>
          </p:cNvCxnSpPr>
          <p:nvPr/>
        </p:nvCxnSpPr>
        <p:spPr>
          <a:xfrm>
            <a:off x="7811647" y="1951390"/>
            <a:ext cx="0" cy="100544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F7C97F6-CE17-1107-55AC-E17E12DD8480}"/>
              </a:ext>
            </a:extLst>
          </p:cNvPr>
          <p:cNvCxnSpPr>
            <a:cxnSpLocks/>
          </p:cNvCxnSpPr>
          <p:nvPr/>
        </p:nvCxnSpPr>
        <p:spPr>
          <a:xfrm>
            <a:off x="7968342" y="1951948"/>
            <a:ext cx="0" cy="100544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DCB4AC7-5779-4AED-1864-6187D7E66E09}"/>
              </a:ext>
            </a:extLst>
          </p:cNvPr>
          <p:cNvCxnSpPr>
            <a:cxnSpLocks/>
          </p:cNvCxnSpPr>
          <p:nvPr/>
        </p:nvCxnSpPr>
        <p:spPr>
          <a:xfrm>
            <a:off x="8125036" y="1952505"/>
            <a:ext cx="0" cy="1005446"/>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5231023-AE44-4720-8518-B461D3E1C8C8}"/>
              </a:ext>
            </a:extLst>
          </p:cNvPr>
          <p:cNvCxnSpPr>
            <a:cxnSpLocks/>
          </p:cNvCxnSpPr>
          <p:nvPr/>
        </p:nvCxnSpPr>
        <p:spPr>
          <a:xfrm>
            <a:off x="8623671" y="1943113"/>
            <a:ext cx="0" cy="284073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F672F64B-A160-499F-459C-0BD9A4852C09}"/>
              </a:ext>
            </a:extLst>
          </p:cNvPr>
          <p:cNvCxnSpPr>
            <a:cxnSpLocks/>
          </p:cNvCxnSpPr>
          <p:nvPr/>
        </p:nvCxnSpPr>
        <p:spPr>
          <a:xfrm>
            <a:off x="8821690" y="1943113"/>
            <a:ext cx="0" cy="284073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85AD59C-7357-7D39-FDF6-A71AC6A7773B}"/>
              </a:ext>
            </a:extLst>
          </p:cNvPr>
          <p:cNvCxnSpPr>
            <a:cxnSpLocks/>
          </p:cNvCxnSpPr>
          <p:nvPr/>
        </p:nvCxnSpPr>
        <p:spPr>
          <a:xfrm>
            <a:off x="9061040" y="1943113"/>
            <a:ext cx="0" cy="28407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2198FAD-E6F1-7316-4C28-F96B222BE8A1}"/>
              </a:ext>
            </a:extLst>
          </p:cNvPr>
          <p:cNvCxnSpPr>
            <a:cxnSpLocks/>
          </p:cNvCxnSpPr>
          <p:nvPr/>
        </p:nvCxnSpPr>
        <p:spPr>
          <a:xfrm>
            <a:off x="9257338" y="1943113"/>
            <a:ext cx="0" cy="28407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E6F3D59-82F2-497B-6B08-7A1E6348A031}"/>
              </a:ext>
            </a:extLst>
          </p:cNvPr>
          <p:cNvSpPr/>
          <p:nvPr/>
        </p:nvSpPr>
        <p:spPr>
          <a:xfrm>
            <a:off x="6711678" y="4557547"/>
            <a:ext cx="2844382" cy="506858"/>
          </a:xfrm>
          <a:prstGeom prst="rect">
            <a:avLst/>
          </a:prstGeom>
          <a:solidFill>
            <a:srgbClr val="FF0000">
              <a:alpha val="50000"/>
            </a:srgbClr>
          </a:solidFill>
          <a:ln>
            <a:noFill/>
          </a:ln>
          <a:scene3d>
            <a:camera prst="obliqueTopRight"/>
            <a:lightRig rig="threePt" dir="t"/>
          </a:scene3d>
          <a:sp3d extrusionH="15176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1400" dirty="0">
                <a:solidFill>
                  <a:srgbClr val="000000"/>
                </a:solidFill>
                <a:latin typeface="Open Sans"/>
              </a:rPr>
              <a:t>UC Film</a:t>
            </a:r>
          </a:p>
        </p:txBody>
      </p:sp>
      <p:sp>
        <p:nvSpPr>
          <p:cNvPr id="29" name="Explosion: 8 Points 28">
            <a:extLst>
              <a:ext uri="{FF2B5EF4-FFF2-40B4-BE49-F238E27FC236}">
                <a16:creationId xmlns:a16="http://schemas.microsoft.com/office/drawing/2014/main" id="{4BF5E2CD-B5AD-0422-D6BE-53CD52E895DD}"/>
              </a:ext>
            </a:extLst>
          </p:cNvPr>
          <p:cNvSpPr/>
          <p:nvPr/>
        </p:nvSpPr>
        <p:spPr>
          <a:xfrm>
            <a:off x="8448238" y="4557548"/>
            <a:ext cx="490750" cy="572063"/>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E8D3A2"/>
              </a:solidFill>
              <a:latin typeface="Open Sans"/>
            </a:endParaRPr>
          </a:p>
        </p:txBody>
      </p:sp>
      <p:sp>
        <p:nvSpPr>
          <p:cNvPr id="30" name="Explosion: 8 Points 29">
            <a:extLst>
              <a:ext uri="{FF2B5EF4-FFF2-40B4-BE49-F238E27FC236}">
                <a16:creationId xmlns:a16="http://schemas.microsoft.com/office/drawing/2014/main" id="{550B06A5-F614-C606-4F32-3B353FC65797}"/>
              </a:ext>
            </a:extLst>
          </p:cNvPr>
          <p:cNvSpPr/>
          <p:nvPr/>
        </p:nvSpPr>
        <p:spPr>
          <a:xfrm>
            <a:off x="8938574" y="4588604"/>
            <a:ext cx="490750" cy="572063"/>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E8D3A2"/>
              </a:solidFill>
              <a:latin typeface="Open Sans"/>
            </a:endParaRPr>
          </a:p>
        </p:txBody>
      </p:sp>
      <p:cxnSp>
        <p:nvCxnSpPr>
          <p:cNvPr id="31" name="Straight Arrow Connector 30">
            <a:extLst>
              <a:ext uri="{FF2B5EF4-FFF2-40B4-BE49-F238E27FC236}">
                <a16:creationId xmlns:a16="http://schemas.microsoft.com/office/drawing/2014/main" id="{89E0E2E1-0ADF-ECED-F826-B907040DCD14}"/>
              </a:ext>
            </a:extLst>
          </p:cNvPr>
          <p:cNvCxnSpPr>
            <a:cxnSpLocks/>
          </p:cNvCxnSpPr>
          <p:nvPr/>
        </p:nvCxnSpPr>
        <p:spPr>
          <a:xfrm flipH="1" flipV="1">
            <a:off x="7934694" y="4098588"/>
            <a:ext cx="726784" cy="82553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0ED7934-8F6B-500C-58C0-6CA9EA4BD229}"/>
              </a:ext>
            </a:extLst>
          </p:cNvPr>
          <p:cNvCxnSpPr>
            <a:cxnSpLocks/>
          </p:cNvCxnSpPr>
          <p:nvPr/>
        </p:nvCxnSpPr>
        <p:spPr>
          <a:xfrm flipH="1" flipV="1">
            <a:off x="8516741" y="4089768"/>
            <a:ext cx="726784" cy="82553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2CCC1809-E14D-41C7-3CFA-B78018DB314D}"/>
              </a:ext>
            </a:extLst>
          </p:cNvPr>
          <p:cNvSpPr txBox="1"/>
          <p:nvPr/>
        </p:nvSpPr>
        <p:spPr>
          <a:xfrm>
            <a:off x="650633" y="1564352"/>
            <a:ext cx="10686405" cy="369332"/>
          </a:xfrm>
          <a:prstGeom prst="rect">
            <a:avLst/>
          </a:prstGeom>
          <a:noFill/>
        </p:spPr>
        <p:txBody>
          <a:bodyPr wrap="square" rtlCol="0">
            <a:spAutoFit/>
          </a:bodyPr>
          <a:lstStyle/>
          <a:p>
            <a:pPr defTabSz="457200"/>
            <a:r>
              <a:rPr lang="en-US" dirty="0">
                <a:solidFill>
                  <a:srgbClr val="4B2E83"/>
                </a:solidFill>
                <a:latin typeface="Encode Sans Normal Black"/>
              </a:rPr>
              <a:t>HARNESSING TRIPLET-TRIPLET ANNIHILATION UPCONVERSION FOR SOLAR ENERGY TECHNOLOGY </a:t>
            </a:r>
          </a:p>
        </p:txBody>
      </p:sp>
      <p:sp>
        <p:nvSpPr>
          <p:cNvPr id="5" name="Title 6">
            <a:extLst>
              <a:ext uri="{FF2B5EF4-FFF2-40B4-BE49-F238E27FC236}">
                <a16:creationId xmlns:a16="http://schemas.microsoft.com/office/drawing/2014/main" id="{B5B1771F-21DB-5D64-7A31-A23F3164AE10}"/>
              </a:ext>
            </a:extLst>
          </p:cNvPr>
          <p:cNvSpPr>
            <a:spLocks noGrp="1"/>
          </p:cNvSpPr>
          <p:nvPr>
            <p:ph type="title"/>
          </p:nvPr>
        </p:nvSpPr>
        <p:spPr>
          <a:xfrm>
            <a:off x="650633" y="333096"/>
            <a:ext cx="10686411" cy="998440"/>
          </a:xfrm>
          <a:prstGeom prst="rect">
            <a:avLst/>
          </a:prstGeom>
        </p:spPr>
        <p:txBody>
          <a:bodyPr/>
          <a:lstStyle/>
          <a:p>
            <a:r>
              <a:rPr lang="en-US" dirty="0"/>
              <a:t>THESIS: IMPROVING EFFICIENCY OF SOLAR TECH AT THE MOLECULAR LEVEL</a:t>
            </a:r>
          </a:p>
        </p:txBody>
      </p:sp>
    </p:spTree>
    <p:extLst>
      <p:ext uri="{BB962C8B-B14F-4D97-AF65-F5344CB8AC3E}">
        <p14:creationId xmlns:p14="http://schemas.microsoft.com/office/powerpoint/2010/main" val="2538461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BBEE9-A7E4-6C4A-74DD-B30EFF3F2899}"/>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D8E32504-8F51-5D31-8BD4-C86734422CC2}"/>
              </a:ext>
            </a:extLst>
          </p:cNvPr>
          <p:cNvSpPr txBox="1"/>
          <p:nvPr/>
        </p:nvSpPr>
        <p:spPr>
          <a:xfrm>
            <a:off x="1586680" y="5741681"/>
            <a:ext cx="4572000" cy="307777"/>
          </a:xfrm>
          <a:prstGeom prst="rect">
            <a:avLst/>
          </a:prstGeom>
          <a:noFill/>
        </p:spPr>
        <p:txBody>
          <a:bodyPr wrap="square">
            <a:spAutoFit/>
          </a:bodyPr>
          <a:lstStyle/>
          <a:p>
            <a:pPr defTabSz="457200"/>
            <a:r>
              <a:rPr lang="en-US" sz="1400" i="1" dirty="0">
                <a:solidFill>
                  <a:srgbClr val="000000"/>
                </a:solidFill>
                <a:latin typeface="Open Sans"/>
              </a:rPr>
              <a:t>Sol. Energy Mater. Sol. Cells. </a:t>
            </a:r>
            <a:r>
              <a:rPr lang="en-US" sz="1400" b="1" dirty="0">
                <a:solidFill>
                  <a:srgbClr val="000000"/>
                </a:solidFill>
                <a:latin typeface="Open Sans"/>
              </a:rPr>
              <a:t>2008, </a:t>
            </a:r>
            <a:r>
              <a:rPr lang="en-US" sz="1400" i="1" dirty="0">
                <a:solidFill>
                  <a:srgbClr val="000000"/>
                </a:solidFill>
                <a:latin typeface="Open Sans"/>
              </a:rPr>
              <a:t>92</a:t>
            </a:r>
            <a:r>
              <a:rPr lang="en-US" sz="1400" dirty="0">
                <a:solidFill>
                  <a:srgbClr val="000000"/>
                </a:solidFill>
                <a:latin typeface="Open Sans"/>
              </a:rPr>
              <a:t>(12), 1541-1546.</a:t>
            </a:r>
            <a:endParaRPr lang="en-US" sz="1400" i="1" dirty="0">
              <a:solidFill>
                <a:srgbClr val="000000"/>
              </a:solidFill>
              <a:latin typeface="Open Sans"/>
            </a:endParaRPr>
          </a:p>
        </p:txBody>
      </p:sp>
      <p:sp>
        <p:nvSpPr>
          <p:cNvPr id="17" name="Rectangle 16">
            <a:extLst>
              <a:ext uri="{FF2B5EF4-FFF2-40B4-BE49-F238E27FC236}">
                <a16:creationId xmlns:a16="http://schemas.microsoft.com/office/drawing/2014/main" id="{667673CC-C92D-F2B2-4040-46A4DA3F718A}"/>
              </a:ext>
            </a:extLst>
          </p:cNvPr>
          <p:cNvSpPr/>
          <p:nvPr/>
        </p:nvSpPr>
        <p:spPr>
          <a:xfrm>
            <a:off x="6711894" y="3109012"/>
            <a:ext cx="2865975" cy="1300145"/>
          </a:xfrm>
          <a:prstGeom prst="rect">
            <a:avLst/>
          </a:prstGeom>
          <a:solidFill>
            <a:schemeClr val="accent4">
              <a:lumMod val="75000"/>
              <a:alpha val="93000"/>
            </a:schemeClr>
          </a:solidFill>
          <a:ln>
            <a:noFill/>
          </a:ln>
          <a:scene3d>
            <a:camera prst="obliqueTopRight"/>
            <a:lightRig rig="threePt" dir="t"/>
          </a:scene3d>
          <a:sp3d extrusionH="1377950" contourW="12700">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dirty="0">
                <a:solidFill>
                  <a:srgbClr val="000000"/>
                </a:solidFill>
                <a:latin typeface="Open Sans"/>
              </a:rPr>
              <a:t>Solar Cell</a:t>
            </a:r>
          </a:p>
        </p:txBody>
      </p:sp>
      <p:cxnSp>
        <p:nvCxnSpPr>
          <p:cNvPr id="18" name="Straight Arrow Connector 17">
            <a:extLst>
              <a:ext uri="{FF2B5EF4-FFF2-40B4-BE49-F238E27FC236}">
                <a16:creationId xmlns:a16="http://schemas.microsoft.com/office/drawing/2014/main" id="{9CDB67D3-5A02-8BD4-E5EA-BD692F869161}"/>
              </a:ext>
            </a:extLst>
          </p:cNvPr>
          <p:cNvCxnSpPr>
            <a:cxnSpLocks/>
          </p:cNvCxnSpPr>
          <p:nvPr/>
        </p:nvCxnSpPr>
        <p:spPr>
          <a:xfrm>
            <a:off x="7327784" y="1826202"/>
            <a:ext cx="0" cy="1005446"/>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4C9CA62-04AB-CD5F-CC3F-32525DBB0E14}"/>
              </a:ext>
            </a:extLst>
          </p:cNvPr>
          <p:cNvCxnSpPr>
            <a:cxnSpLocks/>
          </p:cNvCxnSpPr>
          <p:nvPr/>
        </p:nvCxnSpPr>
        <p:spPr>
          <a:xfrm>
            <a:off x="7484826" y="1826202"/>
            <a:ext cx="0" cy="100544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581768D-012E-7DE4-A3E3-06BB46C633B7}"/>
              </a:ext>
            </a:extLst>
          </p:cNvPr>
          <p:cNvCxnSpPr>
            <a:cxnSpLocks/>
          </p:cNvCxnSpPr>
          <p:nvPr/>
        </p:nvCxnSpPr>
        <p:spPr>
          <a:xfrm>
            <a:off x="7647340" y="1827672"/>
            <a:ext cx="0" cy="100544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3567D11-6E54-0098-4534-4A7132EF8BF9}"/>
              </a:ext>
            </a:extLst>
          </p:cNvPr>
          <p:cNvCxnSpPr>
            <a:cxnSpLocks/>
          </p:cNvCxnSpPr>
          <p:nvPr/>
        </p:nvCxnSpPr>
        <p:spPr>
          <a:xfrm>
            <a:off x="7811647" y="1824868"/>
            <a:ext cx="0" cy="100544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27CE8BD-6F66-E85B-0415-C64EF651B699}"/>
              </a:ext>
            </a:extLst>
          </p:cNvPr>
          <p:cNvCxnSpPr>
            <a:cxnSpLocks/>
          </p:cNvCxnSpPr>
          <p:nvPr/>
        </p:nvCxnSpPr>
        <p:spPr>
          <a:xfrm>
            <a:off x="7968342" y="1825426"/>
            <a:ext cx="0" cy="100544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82FBF8F-C10F-51AE-71AE-ECA197D55467}"/>
              </a:ext>
            </a:extLst>
          </p:cNvPr>
          <p:cNvCxnSpPr>
            <a:cxnSpLocks/>
          </p:cNvCxnSpPr>
          <p:nvPr/>
        </p:nvCxnSpPr>
        <p:spPr>
          <a:xfrm>
            <a:off x="8125036" y="1825983"/>
            <a:ext cx="0" cy="1005446"/>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0B2D17D-4018-C7FD-2233-249E9FED4257}"/>
              </a:ext>
            </a:extLst>
          </p:cNvPr>
          <p:cNvCxnSpPr>
            <a:cxnSpLocks/>
          </p:cNvCxnSpPr>
          <p:nvPr/>
        </p:nvCxnSpPr>
        <p:spPr>
          <a:xfrm>
            <a:off x="8623671" y="1816591"/>
            <a:ext cx="0" cy="284073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B1D8888-09A6-A01F-AC98-6C3C0BEBA1A6}"/>
              </a:ext>
            </a:extLst>
          </p:cNvPr>
          <p:cNvCxnSpPr>
            <a:cxnSpLocks/>
          </p:cNvCxnSpPr>
          <p:nvPr/>
        </p:nvCxnSpPr>
        <p:spPr>
          <a:xfrm>
            <a:off x="8821690" y="1816591"/>
            <a:ext cx="0" cy="284073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E6D132E-3A77-6F99-8441-127609F6850D}"/>
              </a:ext>
            </a:extLst>
          </p:cNvPr>
          <p:cNvCxnSpPr>
            <a:cxnSpLocks/>
          </p:cNvCxnSpPr>
          <p:nvPr/>
        </p:nvCxnSpPr>
        <p:spPr>
          <a:xfrm>
            <a:off x="9061040" y="1816591"/>
            <a:ext cx="0" cy="28407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E689D5B-E8EB-DB68-D78F-0773244D7AD7}"/>
              </a:ext>
            </a:extLst>
          </p:cNvPr>
          <p:cNvCxnSpPr>
            <a:cxnSpLocks/>
          </p:cNvCxnSpPr>
          <p:nvPr/>
        </p:nvCxnSpPr>
        <p:spPr>
          <a:xfrm>
            <a:off x="9257338" y="1816591"/>
            <a:ext cx="0" cy="28407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DEFCEACA-0249-7CD9-E05E-BDE95891BA84}"/>
              </a:ext>
            </a:extLst>
          </p:cNvPr>
          <p:cNvSpPr/>
          <p:nvPr/>
        </p:nvSpPr>
        <p:spPr>
          <a:xfrm>
            <a:off x="6711678" y="4431025"/>
            <a:ext cx="2844382" cy="506858"/>
          </a:xfrm>
          <a:prstGeom prst="rect">
            <a:avLst/>
          </a:prstGeom>
          <a:solidFill>
            <a:srgbClr val="FF0000">
              <a:alpha val="50000"/>
            </a:srgbClr>
          </a:solidFill>
          <a:ln>
            <a:noFill/>
          </a:ln>
          <a:scene3d>
            <a:camera prst="obliqueTopRight"/>
            <a:lightRig rig="threePt" dir="t"/>
          </a:scene3d>
          <a:sp3d extrusionH="15176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1400" dirty="0">
                <a:solidFill>
                  <a:srgbClr val="000000"/>
                </a:solidFill>
                <a:latin typeface="Open Sans"/>
              </a:rPr>
              <a:t>UC Film</a:t>
            </a:r>
          </a:p>
        </p:txBody>
      </p:sp>
      <p:sp>
        <p:nvSpPr>
          <p:cNvPr id="29" name="Explosion: 8 Points 28">
            <a:extLst>
              <a:ext uri="{FF2B5EF4-FFF2-40B4-BE49-F238E27FC236}">
                <a16:creationId xmlns:a16="http://schemas.microsoft.com/office/drawing/2014/main" id="{9842B64F-901A-8552-CA21-32AC9BEF234B}"/>
              </a:ext>
            </a:extLst>
          </p:cNvPr>
          <p:cNvSpPr/>
          <p:nvPr/>
        </p:nvSpPr>
        <p:spPr>
          <a:xfrm>
            <a:off x="8448238" y="4431026"/>
            <a:ext cx="490750" cy="572063"/>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E8D3A2"/>
              </a:solidFill>
              <a:latin typeface="Open Sans"/>
            </a:endParaRPr>
          </a:p>
        </p:txBody>
      </p:sp>
      <p:sp>
        <p:nvSpPr>
          <p:cNvPr id="30" name="Explosion: 8 Points 29">
            <a:extLst>
              <a:ext uri="{FF2B5EF4-FFF2-40B4-BE49-F238E27FC236}">
                <a16:creationId xmlns:a16="http://schemas.microsoft.com/office/drawing/2014/main" id="{6E071A68-242E-A357-BD3A-21599784CAB1}"/>
              </a:ext>
            </a:extLst>
          </p:cNvPr>
          <p:cNvSpPr/>
          <p:nvPr/>
        </p:nvSpPr>
        <p:spPr>
          <a:xfrm>
            <a:off x="8938574" y="4462082"/>
            <a:ext cx="490750" cy="572063"/>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E8D3A2"/>
              </a:solidFill>
              <a:latin typeface="Open Sans"/>
            </a:endParaRPr>
          </a:p>
        </p:txBody>
      </p:sp>
      <p:cxnSp>
        <p:nvCxnSpPr>
          <p:cNvPr id="31" name="Straight Arrow Connector 30">
            <a:extLst>
              <a:ext uri="{FF2B5EF4-FFF2-40B4-BE49-F238E27FC236}">
                <a16:creationId xmlns:a16="http://schemas.microsoft.com/office/drawing/2014/main" id="{285F7E53-FCB0-6523-7C7A-98D1354D1178}"/>
              </a:ext>
            </a:extLst>
          </p:cNvPr>
          <p:cNvCxnSpPr>
            <a:cxnSpLocks/>
          </p:cNvCxnSpPr>
          <p:nvPr/>
        </p:nvCxnSpPr>
        <p:spPr>
          <a:xfrm flipH="1" flipV="1">
            <a:off x="7934694" y="3972066"/>
            <a:ext cx="726784" cy="82553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49A606C-2132-F624-3D92-79EF5DBA57D9}"/>
              </a:ext>
            </a:extLst>
          </p:cNvPr>
          <p:cNvCxnSpPr>
            <a:cxnSpLocks/>
          </p:cNvCxnSpPr>
          <p:nvPr/>
        </p:nvCxnSpPr>
        <p:spPr>
          <a:xfrm flipH="1" flipV="1">
            <a:off x="8516741" y="3963246"/>
            <a:ext cx="726784" cy="82553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5AAD6272-ACAB-3D00-D7A7-1BC20CA537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092" y="1827673"/>
            <a:ext cx="4682223" cy="3584485"/>
          </a:xfrm>
          <a:prstGeom prst="rect">
            <a:avLst/>
          </a:prstGeom>
        </p:spPr>
      </p:pic>
      <p:sp>
        <p:nvSpPr>
          <p:cNvPr id="5" name="Title 6">
            <a:extLst>
              <a:ext uri="{FF2B5EF4-FFF2-40B4-BE49-F238E27FC236}">
                <a16:creationId xmlns:a16="http://schemas.microsoft.com/office/drawing/2014/main" id="{8FEFB37F-58A9-0E1A-7156-34D44BAEA17C}"/>
              </a:ext>
            </a:extLst>
          </p:cNvPr>
          <p:cNvSpPr>
            <a:spLocks noGrp="1"/>
          </p:cNvSpPr>
          <p:nvPr>
            <p:ph type="title"/>
          </p:nvPr>
        </p:nvSpPr>
        <p:spPr>
          <a:xfrm>
            <a:off x="746464" y="309322"/>
            <a:ext cx="10686411" cy="998440"/>
          </a:xfrm>
          <a:prstGeom prst="rect">
            <a:avLst/>
          </a:prstGeom>
        </p:spPr>
        <p:txBody>
          <a:bodyPr/>
          <a:lstStyle/>
          <a:p>
            <a:r>
              <a:rPr lang="en-US" dirty="0"/>
              <a:t>THESIS: IMPROVING EFFICIENCY OF SOLAR TECH AT THE MOLECULAR LEVEL</a:t>
            </a:r>
          </a:p>
        </p:txBody>
      </p:sp>
    </p:spTree>
    <p:extLst>
      <p:ext uri="{BB962C8B-B14F-4D97-AF65-F5344CB8AC3E}">
        <p14:creationId xmlns:p14="http://schemas.microsoft.com/office/powerpoint/2010/main" val="1968040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1E68C35-44F7-C53F-F3C6-BCD5EF2A03B7}"/>
              </a:ext>
            </a:extLst>
          </p:cNvPr>
          <p:cNvSpPr>
            <a:spLocks noGrp="1"/>
          </p:cNvSpPr>
          <p:nvPr>
            <p:ph idx="1"/>
          </p:nvPr>
        </p:nvSpPr>
        <p:spPr>
          <a:xfrm>
            <a:off x="487206" y="2065973"/>
            <a:ext cx="5608794" cy="4303294"/>
          </a:xfrm>
        </p:spPr>
        <p:txBody>
          <a:bodyPr>
            <a:normAutofit/>
          </a:bodyPr>
          <a:lstStyle/>
          <a:p>
            <a:r>
              <a:rPr lang="en-US" sz="2500" dirty="0"/>
              <a:t>Background &amp; Motivation</a:t>
            </a:r>
          </a:p>
          <a:p>
            <a:r>
              <a:rPr lang="en-US" sz="2500" dirty="0"/>
              <a:t>Solar Panel Recycling Availability and Process</a:t>
            </a:r>
          </a:p>
          <a:p>
            <a:r>
              <a:rPr lang="en-US" sz="2500" dirty="0"/>
              <a:t>Pros and Cons of Current-Day Solar Recycling</a:t>
            </a:r>
          </a:p>
          <a:p>
            <a:r>
              <a:rPr lang="en-US" sz="2500" dirty="0"/>
              <a:t>Emerging Recycling Technologies</a:t>
            </a:r>
          </a:p>
          <a:p>
            <a:r>
              <a:rPr lang="en-US" sz="2500" dirty="0"/>
              <a:t>Conclusion</a:t>
            </a:r>
          </a:p>
          <a:p>
            <a:endParaRPr lang="en-US" sz="2500" dirty="0"/>
          </a:p>
        </p:txBody>
      </p:sp>
      <p:sp>
        <p:nvSpPr>
          <p:cNvPr id="3" name="Slide Number Placeholder 2">
            <a:extLst>
              <a:ext uri="{FF2B5EF4-FFF2-40B4-BE49-F238E27FC236}">
                <a16:creationId xmlns:a16="http://schemas.microsoft.com/office/drawing/2014/main" id="{5D39ACE2-1731-E680-4B94-8F100A2BC19E}"/>
              </a:ext>
            </a:extLst>
          </p:cNvPr>
          <p:cNvSpPr>
            <a:spLocks noGrp="1"/>
          </p:cNvSpPr>
          <p:nvPr>
            <p:ph type="sldNum" sz="quarter" idx="12"/>
          </p:nvPr>
        </p:nvSpPr>
        <p:spPr/>
        <p:txBody>
          <a:bodyPr/>
          <a:lstStyle/>
          <a:p>
            <a:fld id="{6FB6B91F-BB11-E946-B7F6-1372EDB8DEC1}" type="slidenum">
              <a:rPr lang="en-US" sz="1400" smtClean="0"/>
              <a:t>3</a:t>
            </a:fld>
            <a:endParaRPr lang="en-US" sz="1400" dirty="0"/>
          </a:p>
        </p:txBody>
      </p:sp>
      <p:sp>
        <p:nvSpPr>
          <p:cNvPr id="4" name="Title 3">
            <a:extLst>
              <a:ext uri="{FF2B5EF4-FFF2-40B4-BE49-F238E27FC236}">
                <a16:creationId xmlns:a16="http://schemas.microsoft.com/office/drawing/2014/main" id="{1BEDD5BC-CF29-80DC-B15A-F5001487E7FD}"/>
              </a:ext>
            </a:extLst>
          </p:cNvPr>
          <p:cNvSpPr>
            <a:spLocks noGrp="1"/>
          </p:cNvSpPr>
          <p:nvPr>
            <p:ph type="title"/>
          </p:nvPr>
        </p:nvSpPr>
        <p:spPr/>
        <p:txBody>
          <a:bodyPr/>
          <a:lstStyle/>
          <a:p>
            <a:r>
              <a:rPr lang="en-US" dirty="0"/>
              <a:t>outline</a:t>
            </a:r>
          </a:p>
        </p:txBody>
      </p:sp>
      <p:pic>
        <p:nvPicPr>
          <p:cNvPr id="8" name="Picture 7" descr="Solar panels at sunset">
            <a:extLst>
              <a:ext uri="{FF2B5EF4-FFF2-40B4-BE49-F238E27FC236}">
                <a16:creationId xmlns:a16="http://schemas.microsoft.com/office/drawing/2014/main" id="{FD9FECB1-23E7-3158-A3B7-1B19ED56651B}"/>
              </a:ext>
            </a:extLst>
          </p:cNvPr>
          <p:cNvPicPr>
            <a:picLocks noChangeAspect="1"/>
          </p:cNvPicPr>
          <p:nvPr/>
        </p:nvPicPr>
        <p:blipFill>
          <a:blip r:embed="rId3"/>
          <a:stretch>
            <a:fillRect/>
          </a:stretch>
        </p:blipFill>
        <p:spPr>
          <a:xfrm>
            <a:off x="6096000" y="2067001"/>
            <a:ext cx="5608794" cy="3736428"/>
          </a:xfrm>
          <a:prstGeom prst="rect">
            <a:avLst/>
          </a:prstGeom>
        </p:spPr>
      </p:pic>
      <p:sp>
        <p:nvSpPr>
          <p:cNvPr id="5" name="TextBox 4">
            <a:extLst>
              <a:ext uri="{FF2B5EF4-FFF2-40B4-BE49-F238E27FC236}">
                <a16:creationId xmlns:a16="http://schemas.microsoft.com/office/drawing/2014/main" id="{CCDB5617-15B4-7A10-BF01-B221B5FFE3E4}"/>
              </a:ext>
            </a:extLst>
          </p:cNvPr>
          <p:cNvSpPr txBox="1"/>
          <p:nvPr/>
        </p:nvSpPr>
        <p:spPr>
          <a:xfrm>
            <a:off x="6022427" y="5803429"/>
            <a:ext cx="1184940" cy="307777"/>
          </a:xfrm>
          <a:prstGeom prst="rect">
            <a:avLst/>
          </a:prstGeom>
          <a:noFill/>
        </p:spPr>
        <p:txBody>
          <a:bodyPr wrap="none" rtlCol="0">
            <a:spAutoFit/>
          </a:bodyPr>
          <a:lstStyle/>
          <a:p>
            <a:pPr algn="l">
              <a:spcBef>
                <a:spcPts val="1000"/>
              </a:spcBef>
              <a:spcAft>
                <a:spcPts val="600"/>
              </a:spcAft>
            </a:pPr>
            <a:r>
              <a:rPr lang="en-US" sz="1400" dirty="0">
                <a:solidFill>
                  <a:schemeClr val="bg1"/>
                </a:solidFill>
              </a:rPr>
              <a:t>Stock photo</a:t>
            </a:r>
          </a:p>
        </p:txBody>
      </p:sp>
    </p:spTree>
    <p:extLst>
      <p:ext uri="{BB962C8B-B14F-4D97-AF65-F5344CB8AC3E}">
        <p14:creationId xmlns:p14="http://schemas.microsoft.com/office/powerpoint/2010/main" val="3597014710"/>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a:extLst>
            <a:ext uri="{FF2B5EF4-FFF2-40B4-BE49-F238E27FC236}">
              <a16:creationId xmlns:a16="http://schemas.microsoft.com/office/drawing/2014/main" id="{5B63B1CB-42B0-068C-DC90-C8E1162F28E7}"/>
            </a:ext>
          </a:extLst>
        </p:cNvPr>
        <p:cNvGrpSpPr/>
        <p:nvPr/>
      </p:nvGrpSpPr>
      <p:grpSpPr>
        <a:xfrm>
          <a:off x="0" y="0"/>
          <a:ext cx="0" cy="0"/>
          <a:chOff x="0" y="0"/>
          <a:chExt cx="0" cy="0"/>
        </a:xfrm>
      </p:grpSpPr>
      <p:sp>
        <p:nvSpPr>
          <p:cNvPr id="17" name="Rectangle 16">
            <a:extLst>
              <a:ext uri="{FF2B5EF4-FFF2-40B4-BE49-F238E27FC236}">
                <a16:creationId xmlns:a16="http://schemas.microsoft.com/office/drawing/2014/main" id="{75DA805F-C666-B4FB-3B18-0C054F7CE3AF}"/>
              </a:ext>
            </a:extLst>
          </p:cNvPr>
          <p:cNvSpPr/>
          <p:nvPr/>
        </p:nvSpPr>
        <p:spPr>
          <a:xfrm>
            <a:off x="6711894" y="3109012"/>
            <a:ext cx="2865975" cy="1300145"/>
          </a:xfrm>
          <a:prstGeom prst="rect">
            <a:avLst/>
          </a:prstGeom>
          <a:solidFill>
            <a:schemeClr val="accent4">
              <a:lumMod val="75000"/>
              <a:alpha val="93000"/>
            </a:schemeClr>
          </a:solidFill>
          <a:ln>
            <a:noFill/>
          </a:ln>
          <a:scene3d>
            <a:camera prst="obliqueTopRight"/>
            <a:lightRig dir="t" rig="threePt"/>
          </a:scene3d>
          <a:sp3d contourW="12700" extrusionH="1377950">
            <a:contourClr>
              <a:schemeClr val="bg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457200"/>
            <a:r>
              <a:rPr dirty="0" lang="en-US">
                <a:solidFill>
                  <a:srgbClr val="000000"/>
                </a:solidFill>
                <a:latin typeface="Open Sans"/>
              </a:rPr>
              <a:t>Solar Cell</a:t>
            </a:r>
          </a:p>
        </p:txBody>
      </p:sp>
      <p:cxnSp>
        <p:nvCxnSpPr>
          <p:cNvPr id="18" name="Straight Arrow Connector 17">
            <a:extLst>
              <a:ext uri="{FF2B5EF4-FFF2-40B4-BE49-F238E27FC236}">
                <a16:creationId xmlns:a16="http://schemas.microsoft.com/office/drawing/2014/main" id="{DA88A6DD-F2DE-08D0-EB57-E7BD04AD1BAB}"/>
              </a:ext>
            </a:extLst>
          </p:cNvPr>
          <p:cNvCxnSpPr>
            <a:cxnSpLocks/>
          </p:cNvCxnSpPr>
          <p:nvPr/>
        </p:nvCxnSpPr>
        <p:spPr>
          <a:xfrm>
            <a:off x="7327784" y="1826202"/>
            <a:ext cx="0" cy="1005446"/>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6D54DE2-2D95-3D89-7FA1-9FD57E455D67}"/>
              </a:ext>
            </a:extLst>
          </p:cNvPr>
          <p:cNvCxnSpPr>
            <a:cxnSpLocks/>
          </p:cNvCxnSpPr>
          <p:nvPr/>
        </p:nvCxnSpPr>
        <p:spPr>
          <a:xfrm>
            <a:off x="7484826" y="1826202"/>
            <a:ext cx="0" cy="1005446"/>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DAC9B51-114F-4C44-64C8-443DF53DEFBC}"/>
              </a:ext>
            </a:extLst>
          </p:cNvPr>
          <p:cNvCxnSpPr>
            <a:cxnSpLocks/>
          </p:cNvCxnSpPr>
          <p:nvPr/>
        </p:nvCxnSpPr>
        <p:spPr>
          <a:xfrm>
            <a:off x="7647340" y="1827672"/>
            <a:ext cx="0" cy="1005446"/>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4762D7B-21A2-773C-7F4E-F7E7E9050331}"/>
              </a:ext>
            </a:extLst>
          </p:cNvPr>
          <p:cNvCxnSpPr>
            <a:cxnSpLocks/>
          </p:cNvCxnSpPr>
          <p:nvPr/>
        </p:nvCxnSpPr>
        <p:spPr>
          <a:xfrm>
            <a:off x="7811647" y="1824868"/>
            <a:ext cx="0" cy="100544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F3B8867-5136-3B29-EEC8-7C03DF66C987}"/>
              </a:ext>
            </a:extLst>
          </p:cNvPr>
          <p:cNvCxnSpPr>
            <a:cxnSpLocks/>
          </p:cNvCxnSpPr>
          <p:nvPr/>
        </p:nvCxnSpPr>
        <p:spPr>
          <a:xfrm>
            <a:off x="7968342" y="1825426"/>
            <a:ext cx="0" cy="1005446"/>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E091F39-1084-CE4B-4F73-D7456AE80805}"/>
              </a:ext>
            </a:extLst>
          </p:cNvPr>
          <p:cNvCxnSpPr>
            <a:cxnSpLocks/>
          </p:cNvCxnSpPr>
          <p:nvPr/>
        </p:nvCxnSpPr>
        <p:spPr>
          <a:xfrm>
            <a:off x="8125036" y="1825983"/>
            <a:ext cx="0" cy="1005446"/>
          </a:xfrm>
          <a:prstGeom prst="straightConnector1">
            <a:avLst/>
          </a:prstGeom>
          <a:ln w="25400">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5DC1668-68C3-3B8B-60D0-8B54AE92A96A}"/>
              </a:ext>
            </a:extLst>
          </p:cNvPr>
          <p:cNvCxnSpPr>
            <a:cxnSpLocks/>
          </p:cNvCxnSpPr>
          <p:nvPr/>
        </p:nvCxnSpPr>
        <p:spPr>
          <a:xfrm>
            <a:off x="8623671" y="1816591"/>
            <a:ext cx="0" cy="284073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9AAE80F-0A23-4A91-B4B3-69B80888F824}"/>
              </a:ext>
            </a:extLst>
          </p:cNvPr>
          <p:cNvCxnSpPr>
            <a:cxnSpLocks/>
          </p:cNvCxnSpPr>
          <p:nvPr/>
        </p:nvCxnSpPr>
        <p:spPr>
          <a:xfrm>
            <a:off x="8821690" y="1816591"/>
            <a:ext cx="0" cy="284073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E0C4530-2864-2DE0-30D6-1B9BDD0F1117}"/>
              </a:ext>
            </a:extLst>
          </p:cNvPr>
          <p:cNvCxnSpPr>
            <a:cxnSpLocks/>
          </p:cNvCxnSpPr>
          <p:nvPr/>
        </p:nvCxnSpPr>
        <p:spPr>
          <a:xfrm>
            <a:off x="9061040" y="1816591"/>
            <a:ext cx="0" cy="28407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65AB0AFF-3F46-1533-FB3A-96C3D6DB1C75}"/>
              </a:ext>
            </a:extLst>
          </p:cNvPr>
          <p:cNvCxnSpPr>
            <a:cxnSpLocks/>
          </p:cNvCxnSpPr>
          <p:nvPr/>
        </p:nvCxnSpPr>
        <p:spPr>
          <a:xfrm>
            <a:off x="9257338" y="1816591"/>
            <a:ext cx="0" cy="2840735"/>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F5A96667-9921-FF9B-5359-69752B26BB9B}"/>
              </a:ext>
            </a:extLst>
          </p:cNvPr>
          <p:cNvSpPr/>
          <p:nvPr/>
        </p:nvSpPr>
        <p:spPr>
          <a:xfrm>
            <a:off x="6711678" y="4431025"/>
            <a:ext cx="2844382" cy="506858"/>
          </a:xfrm>
          <a:prstGeom prst="rect">
            <a:avLst/>
          </a:prstGeom>
          <a:solidFill>
            <a:srgbClr val="FF0000">
              <a:alpha val="50000"/>
            </a:srgbClr>
          </a:solidFill>
          <a:ln>
            <a:noFill/>
          </a:ln>
          <a:scene3d>
            <a:camera prst="obliqueTopRight"/>
            <a:lightRig dir="t" rig="threePt"/>
          </a:scene3d>
          <a:sp3d extrusionH="1517650"/>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defTabSz="457200"/>
            <a:r>
              <a:rPr dirty="0" lang="en-US" sz="1400">
                <a:solidFill>
                  <a:srgbClr val="000000"/>
                </a:solidFill>
                <a:latin typeface="Open Sans"/>
              </a:rPr>
              <a:t>UC Film</a:t>
            </a:r>
          </a:p>
        </p:txBody>
      </p:sp>
      <p:sp>
        <p:nvSpPr>
          <p:cNvPr id="29" name="Explosion: 8 Points 28">
            <a:extLst>
              <a:ext uri="{FF2B5EF4-FFF2-40B4-BE49-F238E27FC236}">
                <a16:creationId xmlns:a16="http://schemas.microsoft.com/office/drawing/2014/main" id="{DD21BFE7-0A2B-80B8-E1B9-101743CE8A2B}"/>
              </a:ext>
            </a:extLst>
          </p:cNvPr>
          <p:cNvSpPr/>
          <p:nvPr/>
        </p:nvSpPr>
        <p:spPr>
          <a:xfrm>
            <a:off x="8448238" y="4431026"/>
            <a:ext cx="490750" cy="572063"/>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E8D3A2"/>
              </a:solidFill>
              <a:latin typeface="Open Sans"/>
            </a:endParaRPr>
          </a:p>
        </p:txBody>
      </p:sp>
      <p:sp>
        <p:nvSpPr>
          <p:cNvPr id="30" name="Explosion: 8 Points 29">
            <a:extLst>
              <a:ext uri="{FF2B5EF4-FFF2-40B4-BE49-F238E27FC236}">
                <a16:creationId xmlns:a16="http://schemas.microsoft.com/office/drawing/2014/main" id="{20AE2687-6BCF-5376-6ABA-064DF5F2A5B8}"/>
              </a:ext>
            </a:extLst>
          </p:cNvPr>
          <p:cNvSpPr/>
          <p:nvPr/>
        </p:nvSpPr>
        <p:spPr>
          <a:xfrm>
            <a:off x="8938574" y="4462082"/>
            <a:ext cx="490750" cy="572063"/>
          </a:xfrm>
          <a:prstGeom prst="irregularSeal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457200"/>
            <a:endParaRPr lang="en-US">
              <a:solidFill>
                <a:srgbClr val="E8D3A2"/>
              </a:solidFill>
              <a:latin typeface="Open Sans"/>
            </a:endParaRPr>
          </a:p>
        </p:txBody>
      </p:sp>
      <p:cxnSp>
        <p:nvCxnSpPr>
          <p:cNvPr id="31" name="Straight Arrow Connector 30">
            <a:extLst>
              <a:ext uri="{FF2B5EF4-FFF2-40B4-BE49-F238E27FC236}">
                <a16:creationId xmlns:a16="http://schemas.microsoft.com/office/drawing/2014/main" id="{30353142-3A2F-D386-58C8-A2103A1AAFB0}"/>
              </a:ext>
            </a:extLst>
          </p:cNvPr>
          <p:cNvCxnSpPr>
            <a:cxnSpLocks/>
          </p:cNvCxnSpPr>
          <p:nvPr/>
        </p:nvCxnSpPr>
        <p:spPr>
          <a:xfrm flipH="1" flipV="1">
            <a:off x="7934694" y="3972066"/>
            <a:ext cx="726784" cy="82553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F9A0376B-A8BE-8A4E-999E-1EEEAF90F45E}"/>
              </a:ext>
            </a:extLst>
          </p:cNvPr>
          <p:cNvCxnSpPr>
            <a:cxnSpLocks/>
          </p:cNvCxnSpPr>
          <p:nvPr/>
        </p:nvCxnSpPr>
        <p:spPr>
          <a:xfrm flipH="1" flipV="1">
            <a:off x="8516741" y="3963246"/>
            <a:ext cx="726784" cy="825538"/>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3" name="Object 2">
            <a:extLst>
              <a:ext uri="{FF2B5EF4-FFF2-40B4-BE49-F238E27FC236}">
                <a16:creationId xmlns:a16="http://schemas.microsoft.com/office/drawing/2014/main" id="{D7C191E4-B8EE-C911-A517-A41B8FBE1E36}"/>
              </a:ext>
            </a:extLst>
          </p:cNvPr>
          <p:cNvPicPr/>
          <p:nvPr/>
        </p:nvPicPr>
        <p:blipFill>
          <a:blip r:embed="rId3"/>
          <a:stretch>
            <a:fillRect/>
          </a:stretch>
          <a:srcRect/>
        </p:blipFill>
        <p:spPr>
          <a:xfrm>
            <a:off x="1324523" y="1450624"/>
            <a:ext cx="5447812" cy="4164534"/>
          </a:xfrm>
          <a:prstGeom prst="rect">
            <a:avLst/>
          </a:prstGeom>
        </p:spPr>
      </p:pic>
      <p:grpSp>
        <p:nvGrpSpPr>
          <p:cNvPr id="4" name="Group 3">
            <a:extLst>
              <a:ext uri="{FF2B5EF4-FFF2-40B4-BE49-F238E27FC236}">
                <a16:creationId xmlns:a16="http://schemas.microsoft.com/office/drawing/2014/main" id="{FB1B9A22-1264-C41C-82A6-8286D64C7792}"/>
              </a:ext>
            </a:extLst>
          </p:cNvPr>
          <p:cNvGrpSpPr/>
          <p:nvPr/>
        </p:nvGrpSpPr>
        <p:grpSpPr>
          <a:xfrm>
            <a:off x="3080483" y="1851931"/>
            <a:ext cx="2844087" cy="2551242"/>
            <a:chOff x="1721998" y="1563374"/>
            <a:chExt cx="3223485" cy="2923708"/>
          </a:xfrm>
        </p:grpSpPr>
        <p:pic>
          <p:nvPicPr>
            <p:cNvPr id="5" name="Object 4">
              <a:extLst>
                <a:ext uri="{FF2B5EF4-FFF2-40B4-BE49-F238E27FC236}">
                  <a16:creationId xmlns:a16="http://schemas.microsoft.com/office/drawing/2014/main" id="{FD50E01B-A442-99E3-D0FD-FA08F00515EF}"/>
                </a:ext>
              </a:extLst>
            </p:cNvPr>
            <p:cNvPicPr/>
            <p:nvPr/>
          </p:nvPicPr>
          <p:blipFill>
            <a:blip r:embed="rId5"/>
            <a:stretch>
              <a:fillRect/>
            </a:stretch>
            <a:srcRect/>
          </p:blipFill>
          <p:spPr>
            <a:xfrm>
              <a:off x="1721998" y="2858987"/>
              <a:ext cx="2347694" cy="1628095"/>
            </a:xfrm>
            <a:prstGeom prst="rect">
              <a:avLst/>
            </a:prstGeom>
          </p:spPr>
        </p:pic>
        <p:sp>
          <p:nvSpPr>
            <p:cNvPr id="6" name="TextBox 5">
              <a:extLst>
                <a:ext uri="{FF2B5EF4-FFF2-40B4-BE49-F238E27FC236}">
                  <a16:creationId xmlns:a16="http://schemas.microsoft.com/office/drawing/2014/main" id="{A3077829-BD1B-BAC0-7377-86CEB71C5616}"/>
                </a:ext>
              </a:extLst>
            </p:cNvPr>
            <p:cNvSpPr txBox="1"/>
            <p:nvPr/>
          </p:nvSpPr>
          <p:spPr>
            <a:xfrm>
              <a:off x="4069692" y="1563374"/>
              <a:ext cx="875791" cy="458524"/>
            </a:xfrm>
            <a:prstGeom prst="rect">
              <a:avLst/>
            </a:prstGeom>
            <a:noFill/>
          </p:spPr>
          <p:txBody>
            <a:bodyPr rtlCol="0" wrap="none">
              <a:spAutoFit/>
            </a:bodyPr>
            <a:lstStyle/>
            <a:p>
              <a:pPr defTabSz="457200"/>
              <a:r>
                <a:rPr dirty="0" err="1" lang="en-US" sz="2000">
                  <a:solidFill>
                    <a:srgbClr val="FF0000"/>
                  </a:solidFill>
                  <a:latin typeface="Open Sans"/>
                </a:rPr>
                <a:t>CdTe</a:t>
              </a:r>
              <a:endParaRPr dirty="0" lang="en-US" sz="2000">
                <a:solidFill>
                  <a:srgbClr val="FF0000"/>
                </a:solidFill>
                <a:latin typeface="Open Sans"/>
              </a:endParaRPr>
            </a:p>
          </p:txBody>
        </p:sp>
      </p:grpSp>
      <p:sp>
        <p:nvSpPr>
          <p:cNvPr id="9" name="Title 6">
            <a:extLst>
              <a:ext uri="{FF2B5EF4-FFF2-40B4-BE49-F238E27FC236}">
                <a16:creationId xmlns:a16="http://schemas.microsoft.com/office/drawing/2014/main" id="{15290109-3990-5CD2-23E4-210703772E6D}"/>
              </a:ext>
            </a:extLst>
          </p:cNvPr>
          <p:cNvSpPr>
            <a:spLocks noGrp="1"/>
          </p:cNvSpPr>
          <p:nvPr>
            <p:ph type="title"/>
          </p:nvPr>
        </p:nvSpPr>
        <p:spPr>
          <a:xfrm>
            <a:off x="746464" y="309322"/>
            <a:ext cx="10686411" cy="998440"/>
          </a:xfrm>
          <a:prstGeom prst="rect">
            <a:avLst/>
          </a:prstGeom>
        </p:spPr>
        <p:txBody>
          <a:bodyPr/>
          <a:lstStyle/>
          <a:p>
            <a:r>
              <a:rPr dirty="0" lang="en-US"/>
              <a:t>THESIS: IMPROVING EFFICIENCY OF SOLAR TECH AT THE MOLECULAR LEVEL</a:t>
            </a:r>
          </a:p>
        </p:txBody>
      </p:sp>
    </p:spTree>
    <p:extLst>
      <p:ext uri="{BB962C8B-B14F-4D97-AF65-F5344CB8AC3E}">
        <p14:creationId xmlns:p14="http://schemas.microsoft.com/office/powerpoint/2010/main" val="4183355914"/>
      </p:ext>
    </p:extLst>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EC25610-7208-B68D-EB7D-ED0DC766E2BD}"/>
              </a:ext>
            </a:extLst>
          </p:cNvPr>
          <p:cNvSpPr/>
          <p:nvPr/>
        </p:nvSpPr>
        <p:spPr>
          <a:xfrm>
            <a:off x="0" y="0"/>
            <a:ext cx="6526924" cy="6858000"/>
          </a:xfrm>
          <a:prstGeom prst="rect">
            <a:avLst/>
          </a:prstGeom>
          <a:solidFill>
            <a:schemeClr val="bg2">
              <a:lumMod val="75000"/>
            </a:schemeClr>
          </a:solidFill>
          <a:ln>
            <a:noFill/>
          </a:ln>
          <a:effectLst>
            <a:outerShdw algn="l" blurRad="546100" dist="38100"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5" name="Picture 4">
            <a:extLst>
              <a:ext uri="{FF2B5EF4-FFF2-40B4-BE49-F238E27FC236}">
                <a16:creationId xmlns:a16="http://schemas.microsoft.com/office/drawing/2014/main" id="{EAA0C2F5-0570-09DF-1B23-BF1C96E99633}"/>
              </a:ext>
            </a:extLst>
          </p:cNvPr>
          <p:cNvPicPr>
            <a:picLocks noChangeAspect="1"/>
          </p:cNvPicPr>
          <p:nvPr/>
        </p:nvPicPr>
        <p:blipFill rotWithShape="1">
          <a:blip r:embed="rId3"/>
          <a:srcRect l="17"/>
          <a:stretch/>
        </p:blipFill>
        <p:spPr>
          <a:xfrm>
            <a:off x="247224" y="1135118"/>
            <a:ext cx="6014903" cy="5029200"/>
          </a:xfrm>
          <a:prstGeom prst="rect">
            <a:avLst/>
          </a:prstGeom>
        </p:spPr>
      </p:pic>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a:xfrm>
            <a:off x="352326" y="301086"/>
            <a:ext cx="2348833" cy="676374"/>
          </a:xfrm>
        </p:spPr>
        <p:txBody>
          <a:bodyPr/>
          <a:lstStyle/>
          <a:p>
            <a:r>
              <a:rPr dirty="0" lang="en-US">
                <a:solidFill>
                  <a:schemeClr val="tx1"/>
                </a:solidFill>
              </a:rPr>
              <a:t>conclusions</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idx="4" sz="quarter" type="sldNum"/>
          </p:nvPr>
        </p:nvSpPr>
        <p:spPr>
          <a:xfrm>
            <a:off x="11706126" y="6638826"/>
            <a:ext cx="485874" cy="219174"/>
          </a:xfrm>
        </p:spPr>
        <p:txBody>
          <a:bodyPr/>
          <a:lstStyle/>
          <a:p>
            <a:fld id="{6FB6B91F-BB11-E946-B7F6-1372EDB8DEC1}" type="slidenum">
              <a:rPr lang="en-US" smtClean="0" sz="1400"/>
              <a:pPr/>
              <a:t>31</a:t>
            </a:fld>
            <a:endParaRPr dirty="0" lang="en-US" sz="1400"/>
          </a:p>
        </p:txBody>
      </p:sp>
      <p:sp>
        <p:nvSpPr>
          <p:cNvPr id="4" name="Content Placeholder 3">
            <a:extLst>
              <a:ext uri="{FF2B5EF4-FFF2-40B4-BE49-F238E27FC236}">
                <a16:creationId xmlns:a16="http://schemas.microsoft.com/office/drawing/2014/main" id="{630AE89B-5960-4DE9-F1FF-9E390618FFB7}"/>
              </a:ext>
            </a:extLst>
          </p:cNvPr>
          <p:cNvSpPr>
            <a:spLocks noGrp="1"/>
          </p:cNvSpPr>
          <p:nvPr>
            <p:ph idx="1"/>
          </p:nvPr>
        </p:nvSpPr>
        <p:spPr>
          <a:xfrm>
            <a:off x="6684577" y="777766"/>
            <a:ext cx="4955398" cy="5861060"/>
          </a:xfrm>
        </p:spPr>
        <p:txBody>
          <a:bodyPr anchor="ctr">
            <a:noAutofit/>
          </a:bodyPr>
          <a:lstStyle/>
          <a:p>
            <a:r>
              <a:rPr dirty="0" lang="en-US"/>
              <a:t>Tribal solar energy is rapidly expanding—soon many tribes will have to figure out what to do with EOL panels</a:t>
            </a:r>
          </a:p>
          <a:p>
            <a:r>
              <a:rPr dirty="0" lang="en-US"/>
              <a:t>A hazardous waste expert should assess the damaged panels for leaching toxic metals prior to recycling or disposal</a:t>
            </a:r>
          </a:p>
          <a:p>
            <a:r>
              <a:rPr dirty="0" lang="en-US"/>
              <a:t>There are many solar panel recycling companies nationwide</a:t>
            </a:r>
            <a:r>
              <a:rPr lang="en-US"/>
              <a:t>, but </a:t>
            </a:r>
            <a:r>
              <a:rPr dirty="0" lang="en-US"/>
              <a:t>costs for services vary greatly</a:t>
            </a:r>
          </a:p>
          <a:p>
            <a:r>
              <a:rPr dirty="0" lang="en-US"/>
              <a:t>Though current methods of recycling panels are not fully sustainable, research into “greener” recycling processes are ongoing</a:t>
            </a:r>
          </a:p>
          <a:p>
            <a:pPr indent="0" marL="0">
              <a:buNone/>
            </a:pPr>
            <a:endParaRPr dirty="0" lang="en-US"/>
          </a:p>
        </p:txBody>
      </p:sp>
      <p:sp>
        <p:nvSpPr>
          <p:cNvPr id="2" name="TextBox 1">
            <a:extLst>
              <a:ext uri="{FF2B5EF4-FFF2-40B4-BE49-F238E27FC236}">
                <a16:creationId xmlns:a16="http://schemas.microsoft.com/office/drawing/2014/main" id="{F365A840-5260-33C9-3F60-838B9F83F158}"/>
              </a:ext>
            </a:extLst>
          </p:cNvPr>
          <p:cNvSpPr txBox="1"/>
          <p:nvPr/>
        </p:nvSpPr>
        <p:spPr>
          <a:xfrm>
            <a:off x="160051" y="6203381"/>
            <a:ext cx="2401619" cy="307777"/>
          </a:xfrm>
          <a:prstGeom prst="rect">
            <a:avLst/>
          </a:prstGeom>
          <a:noFill/>
        </p:spPr>
        <p:txBody>
          <a:bodyPr rtlCol="0" wrap="none">
            <a:spAutoFit/>
          </a:bodyPr>
          <a:lstStyle/>
          <a:p>
            <a:pPr algn="l">
              <a:spcBef>
                <a:spcPts val="1000"/>
              </a:spcBef>
              <a:spcAft>
                <a:spcPts val="600"/>
              </a:spcAft>
            </a:pPr>
            <a:r>
              <a:rPr dirty="0" lang="en-US" sz="1400"/>
              <a:t>Field visit to Picuris Pueblo</a:t>
            </a:r>
          </a:p>
        </p:txBody>
      </p:sp>
    </p:spTree>
    <p:extLst>
      <p:ext uri="{BB962C8B-B14F-4D97-AF65-F5344CB8AC3E}">
        <p14:creationId xmlns:p14="http://schemas.microsoft.com/office/powerpoint/2010/main" val="980489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EEC1-9D28-5486-B451-31A068977215}"/>
              </a:ext>
            </a:extLst>
          </p:cNvPr>
          <p:cNvSpPr>
            <a:spLocks noGrp="1"/>
          </p:cNvSpPr>
          <p:nvPr>
            <p:ph type="ctrTitle"/>
          </p:nvPr>
        </p:nvSpPr>
        <p:spPr/>
        <p:txBody>
          <a:bodyPr/>
          <a:lstStyle/>
          <a:p>
            <a:r>
              <a:rPr lang="en-US" dirty="0"/>
              <a:t>Thank you for listening!</a:t>
            </a:r>
            <a:br>
              <a:rPr lang="en-US" dirty="0"/>
            </a:br>
            <a:br>
              <a:rPr lang="en-US" dirty="0"/>
            </a:br>
            <a:r>
              <a:rPr lang="en-US" sz="3000" dirty="0"/>
              <a:t>Any questions?</a:t>
            </a:r>
          </a:p>
        </p:txBody>
      </p:sp>
      <p:sp>
        <p:nvSpPr>
          <p:cNvPr id="3" name="Slide Number Placeholder 2">
            <a:extLst>
              <a:ext uri="{FF2B5EF4-FFF2-40B4-BE49-F238E27FC236}">
                <a16:creationId xmlns:a16="http://schemas.microsoft.com/office/drawing/2014/main" id="{8C19CC64-9BA9-0D35-11B1-30993DC4962E}"/>
              </a:ext>
            </a:extLst>
          </p:cNvPr>
          <p:cNvSpPr>
            <a:spLocks noGrp="1"/>
          </p:cNvSpPr>
          <p:nvPr>
            <p:ph type="sldNum" sz="quarter" idx="4"/>
          </p:nvPr>
        </p:nvSpPr>
        <p:spPr/>
        <p:txBody>
          <a:bodyPr/>
          <a:lstStyle/>
          <a:p>
            <a:fld id="{6FB6B91F-BB11-E946-B7F6-1372EDB8DEC1}" type="slidenum">
              <a:rPr lang="en-US" smtClean="0"/>
              <a:pPr/>
              <a:t>32</a:t>
            </a:fld>
            <a:endParaRPr lang="en-US" dirty="0"/>
          </a:p>
        </p:txBody>
      </p:sp>
    </p:spTree>
    <p:extLst>
      <p:ext uri="{BB962C8B-B14F-4D97-AF65-F5344CB8AC3E}">
        <p14:creationId xmlns:p14="http://schemas.microsoft.com/office/powerpoint/2010/main" val="3070626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a:xfrm>
            <a:off x="352326" y="238026"/>
            <a:ext cx="10999615" cy="676374"/>
          </a:xfrm>
        </p:spPr>
        <p:txBody>
          <a:bodyPr/>
          <a:lstStyle/>
          <a:p>
            <a:r>
              <a:rPr lang="en-US" dirty="0"/>
              <a:t>Doe-sponsored tribal solar energy is expanding</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38826"/>
            <a:ext cx="485874" cy="219174"/>
          </a:xfrm>
        </p:spPr>
        <p:txBody>
          <a:bodyPr/>
          <a:lstStyle/>
          <a:p>
            <a:fld id="{6FB6B91F-BB11-E946-B7F6-1372EDB8DEC1}" type="slidenum">
              <a:rPr lang="en-US" sz="1400" smtClean="0"/>
              <a:pPr/>
              <a:t>4</a:t>
            </a:fld>
            <a:endParaRPr lang="en-US" sz="1400" dirty="0"/>
          </a:p>
        </p:txBody>
      </p:sp>
      <p:pic>
        <p:nvPicPr>
          <p:cNvPr id="8" name="Picture 7">
            <a:extLst>
              <a:ext uri="{FF2B5EF4-FFF2-40B4-BE49-F238E27FC236}">
                <a16:creationId xmlns:a16="http://schemas.microsoft.com/office/drawing/2014/main" id="{1333D6F1-D066-7E5A-3A70-D57D45567B90}"/>
              </a:ext>
            </a:extLst>
          </p:cNvPr>
          <p:cNvPicPr>
            <a:picLocks noChangeAspect="1"/>
          </p:cNvPicPr>
          <p:nvPr/>
        </p:nvPicPr>
        <p:blipFill>
          <a:blip r:embed="rId3"/>
          <a:stretch>
            <a:fillRect/>
          </a:stretch>
        </p:blipFill>
        <p:spPr>
          <a:xfrm>
            <a:off x="840059" y="829374"/>
            <a:ext cx="10457175" cy="5642183"/>
          </a:xfrm>
          <a:prstGeom prst="rect">
            <a:avLst/>
          </a:prstGeom>
        </p:spPr>
      </p:pic>
      <p:sp>
        <p:nvSpPr>
          <p:cNvPr id="9" name="TextBox 8">
            <a:extLst>
              <a:ext uri="{FF2B5EF4-FFF2-40B4-BE49-F238E27FC236}">
                <a16:creationId xmlns:a16="http://schemas.microsoft.com/office/drawing/2014/main" id="{4E44F8D8-CC86-A048-6AEE-EC7DD4B9FE16}"/>
              </a:ext>
            </a:extLst>
          </p:cNvPr>
          <p:cNvSpPr txBox="1"/>
          <p:nvPr/>
        </p:nvSpPr>
        <p:spPr>
          <a:xfrm>
            <a:off x="250256" y="6484937"/>
            <a:ext cx="4389343" cy="307777"/>
          </a:xfrm>
          <a:prstGeom prst="rect">
            <a:avLst/>
          </a:prstGeom>
          <a:noFill/>
        </p:spPr>
        <p:txBody>
          <a:bodyPr wrap="none" rtlCol="0">
            <a:spAutoFit/>
          </a:bodyPr>
          <a:lstStyle/>
          <a:p>
            <a:pPr algn="l">
              <a:spcBef>
                <a:spcPts val="1000"/>
              </a:spcBef>
              <a:spcAft>
                <a:spcPts val="600"/>
              </a:spcAft>
            </a:pPr>
            <a:r>
              <a:rPr lang="en-US" sz="1400" dirty="0">
                <a:solidFill>
                  <a:schemeClr val="bg1"/>
                </a:solidFill>
              </a:rPr>
              <a:t>Data estimated from: Indian Energy Office website</a:t>
            </a:r>
          </a:p>
        </p:txBody>
      </p:sp>
    </p:spTree>
    <p:extLst>
      <p:ext uri="{BB962C8B-B14F-4D97-AF65-F5344CB8AC3E}">
        <p14:creationId xmlns:p14="http://schemas.microsoft.com/office/powerpoint/2010/main" val="1922733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a:xfrm>
            <a:off x="352326" y="238026"/>
            <a:ext cx="10999615" cy="676374"/>
          </a:xfrm>
        </p:spPr>
        <p:txBody>
          <a:bodyPr/>
          <a:lstStyle/>
          <a:p>
            <a:r>
              <a:rPr lang="en-US" dirty="0"/>
              <a:t>Managing solar panel waste is an imminent issue</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38826"/>
            <a:ext cx="485874" cy="219174"/>
          </a:xfrm>
        </p:spPr>
        <p:txBody>
          <a:bodyPr/>
          <a:lstStyle/>
          <a:p>
            <a:fld id="{6FB6B91F-BB11-E946-B7F6-1372EDB8DEC1}" type="slidenum">
              <a:rPr lang="en-US" sz="1400" smtClean="0"/>
              <a:pPr/>
              <a:t>5</a:t>
            </a:fld>
            <a:endParaRPr lang="en-US" sz="1400" dirty="0"/>
          </a:p>
        </p:txBody>
      </p:sp>
      <p:sp>
        <p:nvSpPr>
          <p:cNvPr id="2" name="TextBox 1">
            <a:extLst>
              <a:ext uri="{FF2B5EF4-FFF2-40B4-BE49-F238E27FC236}">
                <a16:creationId xmlns:a16="http://schemas.microsoft.com/office/drawing/2014/main" id="{A1F9C26B-5D46-70A8-F697-AB40F4FF88C0}"/>
              </a:ext>
            </a:extLst>
          </p:cNvPr>
          <p:cNvSpPr txBox="1"/>
          <p:nvPr/>
        </p:nvSpPr>
        <p:spPr>
          <a:xfrm>
            <a:off x="250256" y="6484937"/>
            <a:ext cx="4389343" cy="307777"/>
          </a:xfrm>
          <a:prstGeom prst="rect">
            <a:avLst/>
          </a:prstGeom>
          <a:noFill/>
        </p:spPr>
        <p:txBody>
          <a:bodyPr wrap="none" rtlCol="0">
            <a:spAutoFit/>
          </a:bodyPr>
          <a:lstStyle/>
          <a:p>
            <a:pPr algn="l">
              <a:spcBef>
                <a:spcPts val="1000"/>
              </a:spcBef>
              <a:spcAft>
                <a:spcPts val="600"/>
              </a:spcAft>
            </a:pPr>
            <a:r>
              <a:rPr lang="en-US" sz="1400" dirty="0">
                <a:solidFill>
                  <a:schemeClr val="bg1"/>
                </a:solidFill>
              </a:rPr>
              <a:t>Data estimated from: Indian Energy Office website</a:t>
            </a:r>
          </a:p>
        </p:txBody>
      </p:sp>
      <p:pic>
        <p:nvPicPr>
          <p:cNvPr id="5" name="Picture 4">
            <a:extLst>
              <a:ext uri="{FF2B5EF4-FFF2-40B4-BE49-F238E27FC236}">
                <a16:creationId xmlns:a16="http://schemas.microsoft.com/office/drawing/2014/main" id="{09EB21C3-D2E7-AB2F-0F72-8C8143532052}"/>
              </a:ext>
            </a:extLst>
          </p:cNvPr>
          <p:cNvPicPr>
            <a:picLocks noChangeAspect="1"/>
          </p:cNvPicPr>
          <p:nvPr/>
        </p:nvPicPr>
        <p:blipFill rotWithShape="1">
          <a:blip r:embed="rId3"/>
          <a:srcRect l="2648" b="2773"/>
          <a:stretch/>
        </p:blipFill>
        <p:spPr>
          <a:xfrm>
            <a:off x="1735753" y="914400"/>
            <a:ext cx="8232759" cy="5530043"/>
          </a:xfrm>
          <a:prstGeom prst="rect">
            <a:avLst/>
          </a:prstGeom>
        </p:spPr>
      </p:pic>
    </p:spTree>
    <p:extLst>
      <p:ext uri="{BB962C8B-B14F-4D97-AF65-F5344CB8AC3E}">
        <p14:creationId xmlns:p14="http://schemas.microsoft.com/office/powerpoint/2010/main" val="347869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6CB8E5-1D51-3828-6CB1-68C7CDDFFB8C}"/>
              </a:ext>
            </a:extLst>
          </p:cNvPr>
          <p:cNvPicPr>
            <a:picLocks noChangeAspect="1"/>
          </p:cNvPicPr>
          <p:nvPr/>
        </p:nvPicPr>
        <p:blipFill rotWithShape="1">
          <a:blip r:embed="rId3"/>
          <a:srcRect l="2648" b="2773"/>
          <a:stretch/>
        </p:blipFill>
        <p:spPr>
          <a:xfrm>
            <a:off x="1735753" y="914400"/>
            <a:ext cx="8232759" cy="5530043"/>
          </a:xfrm>
          <a:prstGeom prst="rect">
            <a:avLst/>
          </a:prstGeom>
        </p:spPr>
      </p:pic>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38826"/>
            <a:ext cx="485874" cy="219174"/>
          </a:xfrm>
        </p:spPr>
        <p:txBody>
          <a:bodyPr/>
          <a:lstStyle/>
          <a:p>
            <a:fld id="{6FB6B91F-BB11-E946-B7F6-1372EDB8DEC1}" type="slidenum">
              <a:rPr lang="en-US" sz="1400" smtClean="0"/>
              <a:pPr/>
              <a:t>6</a:t>
            </a:fld>
            <a:endParaRPr lang="en-US" sz="1400" dirty="0"/>
          </a:p>
        </p:txBody>
      </p:sp>
      <p:sp>
        <p:nvSpPr>
          <p:cNvPr id="2" name="Callout: Down Arrow 1">
            <a:extLst>
              <a:ext uri="{FF2B5EF4-FFF2-40B4-BE49-F238E27FC236}">
                <a16:creationId xmlns:a16="http://schemas.microsoft.com/office/drawing/2014/main" id="{F3FAE750-724F-A8BE-C2B8-17FE05443981}"/>
              </a:ext>
            </a:extLst>
          </p:cNvPr>
          <p:cNvSpPr/>
          <p:nvPr/>
        </p:nvSpPr>
        <p:spPr>
          <a:xfrm>
            <a:off x="2049516" y="2497520"/>
            <a:ext cx="2238703" cy="1862959"/>
          </a:xfrm>
          <a:prstGeom prst="downArrowCallout">
            <a:avLst>
              <a:gd name="adj1" fmla="val 25000"/>
              <a:gd name="adj2" fmla="val 25000"/>
              <a:gd name="adj3" fmla="val 25000"/>
              <a:gd name="adj4" fmla="val 5087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5000 panels ≈ 100 tons of potential waste!</a:t>
            </a:r>
          </a:p>
        </p:txBody>
      </p:sp>
      <p:sp>
        <p:nvSpPr>
          <p:cNvPr id="4" name="TextBox 3">
            <a:extLst>
              <a:ext uri="{FF2B5EF4-FFF2-40B4-BE49-F238E27FC236}">
                <a16:creationId xmlns:a16="http://schemas.microsoft.com/office/drawing/2014/main" id="{5326FCFD-04E9-81AF-6AFB-409383732546}"/>
              </a:ext>
            </a:extLst>
          </p:cNvPr>
          <p:cNvSpPr txBox="1"/>
          <p:nvPr/>
        </p:nvSpPr>
        <p:spPr>
          <a:xfrm>
            <a:off x="250256" y="6484937"/>
            <a:ext cx="4389343" cy="307777"/>
          </a:xfrm>
          <a:prstGeom prst="rect">
            <a:avLst/>
          </a:prstGeom>
          <a:noFill/>
        </p:spPr>
        <p:txBody>
          <a:bodyPr wrap="none" rtlCol="0">
            <a:spAutoFit/>
          </a:bodyPr>
          <a:lstStyle/>
          <a:p>
            <a:pPr algn="l">
              <a:spcBef>
                <a:spcPts val="1000"/>
              </a:spcBef>
              <a:spcAft>
                <a:spcPts val="600"/>
              </a:spcAft>
            </a:pPr>
            <a:r>
              <a:rPr lang="en-US" sz="1400" dirty="0">
                <a:solidFill>
                  <a:schemeClr val="bg1"/>
                </a:solidFill>
              </a:rPr>
              <a:t>Data estimated from: Indian Energy Office website</a:t>
            </a:r>
          </a:p>
        </p:txBody>
      </p:sp>
      <p:sp>
        <p:nvSpPr>
          <p:cNvPr id="9" name="Title 5">
            <a:extLst>
              <a:ext uri="{FF2B5EF4-FFF2-40B4-BE49-F238E27FC236}">
                <a16:creationId xmlns:a16="http://schemas.microsoft.com/office/drawing/2014/main" id="{EC80F3A6-78A9-053E-9112-1AB8D3B70FA0}"/>
              </a:ext>
            </a:extLst>
          </p:cNvPr>
          <p:cNvSpPr>
            <a:spLocks noGrp="1"/>
          </p:cNvSpPr>
          <p:nvPr>
            <p:ph type="title"/>
          </p:nvPr>
        </p:nvSpPr>
        <p:spPr>
          <a:xfrm>
            <a:off x="352326" y="238026"/>
            <a:ext cx="10999615" cy="676374"/>
          </a:xfrm>
        </p:spPr>
        <p:txBody>
          <a:bodyPr/>
          <a:lstStyle/>
          <a:p>
            <a:r>
              <a:rPr lang="en-US" dirty="0"/>
              <a:t>Managing solar panel waste is an imminent issue</a:t>
            </a:r>
          </a:p>
        </p:txBody>
      </p:sp>
    </p:spTree>
    <p:extLst>
      <p:ext uri="{BB962C8B-B14F-4D97-AF65-F5344CB8AC3E}">
        <p14:creationId xmlns:p14="http://schemas.microsoft.com/office/powerpoint/2010/main" val="559679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lang="en-US" dirty="0"/>
              <a:t>A Review of solar (Top-Down view)</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38826"/>
            <a:ext cx="485874" cy="219174"/>
          </a:xfrm>
        </p:spPr>
        <p:txBody>
          <a:bodyPr/>
          <a:lstStyle/>
          <a:p>
            <a:fld id="{6FB6B91F-BB11-E946-B7F6-1372EDB8DEC1}" type="slidenum">
              <a:rPr lang="en-US" sz="1400" smtClean="0"/>
              <a:pPr/>
              <a:t>7</a:t>
            </a:fld>
            <a:endParaRPr lang="en-US" sz="1400" dirty="0"/>
          </a:p>
        </p:txBody>
      </p:sp>
      <p:sp>
        <p:nvSpPr>
          <p:cNvPr id="391" name="TextBox 390">
            <a:extLst>
              <a:ext uri="{FF2B5EF4-FFF2-40B4-BE49-F238E27FC236}">
                <a16:creationId xmlns:a16="http://schemas.microsoft.com/office/drawing/2014/main" id="{1068A3E3-1E46-FB58-846E-3C3BCC4FD4AC}"/>
              </a:ext>
            </a:extLst>
          </p:cNvPr>
          <p:cNvSpPr txBox="1"/>
          <p:nvPr/>
        </p:nvSpPr>
        <p:spPr>
          <a:xfrm>
            <a:off x="302916" y="887340"/>
            <a:ext cx="4338047" cy="369332"/>
          </a:xfrm>
          <a:prstGeom prst="rect">
            <a:avLst/>
          </a:prstGeom>
          <a:noFill/>
        </p:spPr>
        <p:txBody>
          <a:bodyPr wrap="none" rtlCol="0">
            <a:spAutoFit/>
          </a:bodyPr>
          <a:lstStyle/>
          <a:p>
            <a:pPr algn="l">
              <a:spcBef>
                <a:spcPts val="1000"/>
              </a:spcBef>
              <a:spcAft>
                <a:spcPts val="600"/>
              </a:spcAft>
            </a:pPr>
            <a:r>
              <a:rPr lang="en-US" i="1" dirty="0">
                <a:solidFill>
                  <a:schemeClr val="bg1"/>
                </a:solidFill>
              </a:rPr>
              <a:t>A solar system is arranged like a beehive:</a:t>
            </a:r>
          </a:p>
        </p:txBody>
      </p:sp>
      <p:pic>
        <p:nvPicPr>
          <p:cNvPr id="398" name="Picture 397">
            <a:extLst>
              <a:ext uri="{FF2B5EF4-FFF2-40B4-BE49-F238E27FC236}">
                <a16:creationId xmlns:a16="http://schemas.microsoft.com/office/drawing/2014/main" id="{E870B4DF-162A-E02F-86D6-842257957484}"/>
              </a:ext>
            </a:extLst>
          </p:cNvPr>
          <p:cNvPicPr>
            <a:picLocks noChangeAspect="1"/>
          </p:cNvPicPr>
          <p:nvPr/>
        </p:nvPicPr>
        <p:blipFill>
          <a:blip r:embed="rId3"/>
          <a:stretch>
            <a:fillRect/>
          </a:stretch>
        </p:blipFill>
        <p:spPr>
          <a:xfrm>
            <a:off x="1271537" y="1361584"/>
            <a:ext cx="9648925" cy="5065685"/>
          </a:xfrm>
          <a:prstGeom prst="rect">
            <a:avLst/>
          </a:prstGeom>
        </p:spPr>
      </p:pic>
      <p:sp>
        <p:nvSpPr>
          <p:cNvPr id="399" name="TextBox 398">
            <a:extLst>
              <a:ext uri="{FF2B5EF4-FFF2-40B4-BE49-F238E27FC236}">
                <a16:creationId xmlns:a16="http://schemas.microsoft.com/office/drawing/2014/main" id="{F81A2EFE-807B-B8DE-9137-0E472E047785}"/>
              </a:ext>
            </a:extLst>
          </p:cNvPr>
          <p:cNvSpPr txBox="1"/>
          <p:nvPr/>
        </p:nvSpPr>
        <p:spPr>
          <a:xfrm>
            <a:off x="302916" y="6165659"/>
            <a:ext cx="3938899" cy="523220"/>
          </a:xfrm>
          <a:prstGeom prst="rect">
            <a:avLst/>
          </a:prstGeom>
          <a:noFill/>
        </p:spPr>
        <p:txBody>
          <a:bodyPr wrap="none" rtlCol="0">
            <a:spAutoFit/>
          </a:bodyPr>
          <a:lstStyle/>
          <a:p>
            <a:pPr algn="l"/>
            <a:r>
              <a:rPr lang="en-US" sz="1400" dirty="0">
                <a:solidFill>
                  <a:schemeClr val="bg1"/>
                </a:solidFill>
              </a:rPr>
              <a:t>Solar Energy Technologies Office website</a:t>
            </a:r>
          </a:p>
          <a:p>
            <a:pPr algn="l"/>
            <a:r>
              <a:rPr lang="en-US" sz="1400" i="1" dirty="0">
                <a:solidFill>
                  <a:schemeClr val="bg1"/>
                </a:solidFill>
              </a:rPr>
              <a:t>Sol. Energy Mater. Sol. Cells </a:t>
            </a:r>
            <a:r>
              <a:rPr lang="en-US" sz="1400" b="1" dirty="0">
                <a:solidFill>
                  <a:schemeClr val="bg1"/>
                </a:solidFill>
              </a:rPr>
              <a:t>2022, </a:t>
            </a:r>
            <a:r>
              <a:rPr lang="en-US" sz="1400" i="1" dirty="0">
                <a:solidFill>
                  <a:schemeClr val="bg1"/>
                </a:solidFill>
              </a:rPr>
              <a:t>248,</a:t>
            </a:r>
            <a:r>
              <a:rPr lang="en-US" sz="1400" dirty="0">
                <a:solidFill>
                  <a:schemeClr val="bg1"/>
                </a:solidFill>
              </a:rPr>
              <a:t> 111976.</a:t>
            </a:r>
            <a:endParaRPr lang="en-US" sz="1400" i="1" dirty="0">
              <a:solidFill>
                <a:schemeClr val="bg1"/>
              </a:solidFill>
            </a:endParaRPr>
          </a:p>
        </p:txBody>
      </p:sp>
    </p:spTree>
    <p:extLst>
      <p:ext uri="{BB962C8B-B14F-4D97-AF65-F5344CB8AC3E}">
        <p14:creationId xmlns:p14="http://schemas.microsoft.com/office/powerpoint/2010/main" val="2155435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D0AF18-2C6A-975D-6991-22E4EC1DDB88}"/>
              </a:ext>
            </a:extLst>
          </p:cNvPr>
          <p:cNvSpPr>
            <a:spLocks noGrp="1"/>
          </p:cNvSpPr>
          <p:nvPr>
            <p:ph type="title"/>
          </p:nvPr>
        </p:nvSpPr>
        <p:spPr/>
        <p:txBody>
          <a:bodyPr/>
          <a:lstStyle/>
          <a:p>
            <a:r>
              <a:rPr lang="en-US" dirty="0"/>
              <a:t>A review of solar (side view)</a:t>
            </a:r>
          </a:p>
        </p:txBody>
      </p:sp>
      <p:sp>
        <p:nvSpPr>
          <p:cNvPr id="3" name="Slide Number Placeholder 2">
            <a:extLst>
              <a:ext uri="{FF2B5EF4-FFF2-40B4-BE49-F238E27FC236}">
                <a16:creationId xmlns:a16="http://schemas.microsoft.com/office/drawing/2014/main" id="{627C7A48-81A8-AF33-49B6-E1E2EAD3BCBE}"/>
              </a:ext>
            </a:extLst>
          </p:cNvPr>
          <p:cNvSpPr>
            <a:spLocks noGrp="1"/>
          </p:cNvSpPr>
          <p:nvPr>
            <p:ph type="sldNum" sz="quarter" idx="4"/>
          </p:nvPr>
        </p:nvSpPr>
        <p:spPr>
          <a:xfrm>
            <a:off x="11706126" y="6638826"/>
            <a:ext cx="485874" cy="219174"/>
          </a:xfrm>
        </p:spPr>
        <p:txBody>
          <a:bodyPr/>
          <a:lstStyle/>
          <a:p>
            <a:fld id="{6FB6B91F-BB11-E946-B7F6-1372EDB8DEC1}" type="slidenum">
              <a:rPr lang="en-US" sz="1400" smtClean="0"/>
              <a:pPr/>
              <a:t>8</a:t>
            </a:fld>
            <a:endParaRPr lang="en-US" sz="1400" dirty="0"/>
          </a:p>
        </p:txBody>
      </p:sp>
      <p:pic>
        <p:nvPicPr>
          <p:cNvPr id="147" name="Picture 146">
            <a:extLst>
              <a:ext uri="{FF2B5EF4-FFF2-40B4-BE49-F238E27FC236}">
                <a16:creationId xmlns:a16="http://schemas.microsoft.com/office/drawing/2014/main" id="{A8B3990E-15B7-8FFC-E17E-555046059A8F}"/>
              </a:ext>
            </a:extLst>
          </p:cNvPr>
          <p:cNvPicPr>
            <a:picLocks noChangeAspect="1"/>
          </p:cNvPicPr>
          <p:nvPr/>
        </p:nvPicPr>
        <p:blipFill>
          <a:blip r:embed="rId3"/>
          <a:stretch>
            <a:fillRect/>
          </a:stretch>
        </p:blipFill>
        <p:spPr>
          <a:xfrm>
            <a:off x="751876" y="1058775"/>
            <a:ext cx="10815587" cy="5678182"/>
          </a:xfrm>
          <a:prstGeom prst="rect">
            <a:avLst/>
          </a:prstGeom>
        </p:spPr>
      </p:pic>
      <p:sp>
        <p:nvSpPr>
          <p:cNvPr id="148" name="TextBox 147">
            <a:extLst>
              <a:ext uri="{FF2B5EF4-FFF2-40B4-BE49-F238E27FC236}">
                <a16:creationId xmlns:a16="http://schemas.microsoft.com/office/drawing/2014/main" id="{471B2CE0-A9E4-3613-C3E8-4E3DE988C09C}"/>
              </a:ext>
            </a:extLst>
          </p:cNvPr>
          <p:cNvSpPr txBox="1"/>
          <p:nvPr/>
        </p:nvSpPr>
        <p:spPr>
          <a:xfrm>
            <a:off x="450061" y="887340"/>
            <a:ext cx="4647426" cy="369332"/>
          </a:xfrm>
          <a:prstGeom prst="rect">
            <a:avLst/>
          </a:prstGeom>
          <a:noFill/>
        </p:spPr>
        <p:txBody>
          <a:bodyPr wrap="none" rtlCol="0">
            <a:spAutoFit/>
          </a:bodyPr>
          <a:lstStyle/>
          <a:p>
            <a:pPr algn="l">
              <a:spcBef>
                <a:spcPts val="1000"/>
              </a:spcBef>
              <a:spcAft>
                <a:spcPts val="600"/>
              </a:spcAft>
            </a:pPr>
            <a:r>
              <a:rPr lang="en-US" i="1" dirty="0">
                <a:solidFill>
                  <a:schemeClr val="bg1"/>
                </a:solidFill>
              </a:rPr>
              <a:t>A solar panel is constructed like a sandwich:</a:t>
            </a:r>
          </a:p>
        </p:txBody>
      </p:sp>
      <p:sp>
        <p:nvSpPr>
          <p:cNvPr id="149" name="TextBox 148">
            <a:extLst>
              <a:ext uri="{FF2B5EF4-FFF2-40B4-BE49-F238E27FC236}">
                <a16:creationId xmlns:a16="http://schemas.microsoft.com/office/drawing/2014/main" id="{1774C346-7F3F-9A4E-4275-147CC66093BA}"/>
              </a:ext>
            </a:extLst>
          </p:cNvPr>
          <p:cNvSpPr txBox="1"/>
          <p:nvPr/>
        </p:nvSpPr>
        <p:spPr>
          <a:xfrm>
            <a:off x="302916" y="6165659"/>
            <a:ext cx="3938899" cy="523220"/>
          </a:xfrm>
          <a:prstGeom prst="rect">
            <a:avLst/>
          </a:prstGeom>
          <a:noFill/>
        </p:spPr>
        <p:txBody>
          <a:bodyPr wrap="none" rtlCol="0">
            <a:spAutoFit/>
          </a:bodyPr>
          <a:lstStyle/>
          <a:p>
            <a:pPr algn="l"/>
            <a:r>
              <a:rPr lang="en-US" sz="1400" dirty="0">
                <a:solidFill>
                  <a:schemeClr val="bg1"/>
                </a:solidFill>
              </a:rPr>
              <a:t>Solar Energy Technologies Office website</a:t>
            </a:r>
          </a:p>
          <a:p>
            <a:pPr algn="l"/>
            <a:r>
              <a:rPr lang="en-US" sz="1400" i="1" dirty="0">
                <a:solidFill>
                  <a:schemeClr val="bg1"/>
                </a:solidFill>
              </a:rPr>
              <a:t>Sol. Energy Mater. Sol. Cells </a:t>
            </a:r>
            <a:r>
              <a:rPr lang="en-US" sz="1400" b="1" dirty="0">
                <a:solidFill>
                  <a:schemeClr val="bg1"/>
                </a:solidFill>
              </a:rPr>
              <a:t>2022, </a:t>
            </a:r>
            <a:r>
              <a:rPr lang="en-US" sz="1400" i="1" dirty="0">
                <a:solidFill>
                  <a:schemeClr val="bg1"/>
                </a:solidFill>
              </a:rPr>
              <a:t>248,</a:t>
            </a:r>
            <a:r>
              <a:rPr lang="en-US" sz="1400" dirty="0">
                <a:solidFill>
                  <a:schemeClr val="bg1"/>
                </a:solidFill>
              </a:rPr>
              <a:t> 111976.</a:t>
            </a:r>
            <a:endParaRPr lang="en-US" sz="1400" i="1" dirty="0">
              <a:solidFill>
                <a:schemeClr val="bg1"/>
              </a:solidFill>
            </a:endParaRPr>
          </a:p>
        </p:txBody>
      </p:sp>
    </p:spTree>
    <p:extLst>
      <p:ext uri="{BB962C8B-B14F-4D97-AF65-F5344CB8AC3E}">
        <p14:creationId xmlns:p14="http://schemas.microsoft.com/office/powerpoint/2010/main" val="1571355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C92A481-A004-8E95-2FC0-60CC46C67828}"/>
              </a:ext>
            </a:extLst>
          </p:cNvPr>
          <p:cNvSpPr>
            <a:spLocks noGrp="1"/>
          </p:cNvSpPr>
          <p:nvPr>
            <p:ph type="sldNum" sz="quarter" idx="12"/>
          </p:nvPr>
        </p:nvSpPr>
        <p:spPr/>
        <p:txBody>
          <a:bodyPr/>
          <a:lstStyle/>
          <a:p>
            <a:fld id="{6FB6B91F-BB11-E946-B7F6-1372EDB8DEC1}" type="slidenum">
              <a:rPr lang="en-US" smtClean="0"/>
              <a:t>9</a:t>
            </a:fld>
            <a:endParaRPr lang="en-US" dirty="0"/>
          </a:p>
        </p:txBody>
      </p:sp>
      <p:sp>
        <p:nvSpPr>
          <p:cNvPr id="4" name="Title 3">
            <a:extLst>
              <a:ext uri="{FF2B5EF4-FFF2-40B4-BE49-F238E27FC236}">
                <a16:creationId xmlns:a16="http://schemas.microsoft.com/office/drawing/2014/main" id="{CB597FF2-1223-FAFC-6CA7-B26B3E6BFED1}"/>
              </a:ext>
            </a:extLst>
          </p:cNvPr>
          <p:cNvSpPr>
            <a:spLocks noGrp="1"/>
          </p:cNvSpPr>
          <p:nvPr>
            <p:ph type="title"/>
          </p:nvPr>
        </p:nvSpPr>
        <p:spPr/>
        <p:txBody>
          <a:bodyPr/>
          <a:lstStyle/>
          <a:p>
            <a:r>
              <a:rPr lang="en-US" dirty="0"/>
              <a:t>An option for </a:t>
            </a:r>
            <a:r>
              <a:rPr lang="en-US" dirty="0" err="1"/>
              <a:t>eol</a:t>
            </a:r>
            <a:r>
              <a:rPr lang="en-US" dirty="0"/>
              <a:t> panels: recycling</a:t>
            </a:r>
          </a:p>
        </p:txBody>
      </p:sp>
      <p:sp>
        <p:nvSpPr>
          <p:cNvPr id="5" name="Text Placeholder 4">
            <a:extLst>
              <a:ext uri="{FF2B5EF4-FFF2-40B4-BE49-F238E27FC236}">
                <a16:creationId xmlns:a16="http://schemas.microsoft.com/office/drawing/2014/main" id="{5824411E-5CCD-AE0A-AF2D-70B0ECCB0F00}"/>
              </a:ext>
            </a:extLst>
          </p:cNvPr>
          <p:cNvSpPr>
            <a:spLocks noGrp="1"/>
          </p:cNvSpPr>
          <p:nvPr>
            <p:ph type="body" sz="quarter" idx="13"/>
          </p:nvPr>
        </p:nvSpPr>
        <p:spPr>
          <a:xfrm>
            <a:off x="869802" y="2231506"/>
            <a:ext cx="10060956" cy="2193122"/>
          </a:xfrm>
        </p:spPr>
        <p:txBody>
          <a:bodyPr>
            <a:noAutofit/>
          </a:bodyPr>
          <a:lstStyle/>
          <a:p>
            <a:pPr>
              <a:lnSpc>
                <a:spcPct val="120000"/>
              </a:lnSpc>
            </a:pPr>
            <a:r>
              <a:rPr lang="en-US" sz="3000" dirty="0"/>
              <a:t>The United States (US) currently </a:t>
            </a:r>
            <a:r>
              <a:rPr lang="en-US" sz="3000" b="1" dirty="0"/>
              <a:t>does not </a:t>
            </a:r>
            <a:r>
              <a:rPr lang="en-US" sz="3000" dirty="0"/>
              <a:t>have any federal regulations for handling end-of-life (EOL) solar panels. Today, tribes can make their </a:t>
            </a:r>
            <a:r>
              <a:rPr lang="en-US" sz="3000" b="1" dirty="0"/>
              <a:t>own</a:t>
            </a:r>
            <a:r>
              <a:rPr lang="en-US" sz="3000" dirty="0"/>
              <a:t> decisions for disposal . . .</a:t>
            </a:r>
          </a:p>
        </p:txBody>
      </p:sp>
    </p:spTree>
    <p:extLst>
      <p:ext uri="{BB962C8B-B14F-4D97-AF65-F5344CB8AC3E}">
        <p14:creationId xmlns:p14="http://schemas.microsoft.com/office/powerpoint/2010/main" val="1960704802"/>
      </p:ext>
    </p:extLst>
  </p:cSld>
  <p:clrMapOvr>
    <a:masterClrMapping/>
  </p:clrMapOvr>
</p:sld>
</file>

<file path=ppt/theme/theme1.xml><?xml version="1.0" encoding="utf-8"?>
<a:theme xmlns:a="http://schemas.openxmlformats.org/drawingml/2006/main" name="SandiaBrand">
  <a:themeElements>
    <a:clrScheme name="Sandia Brand">
      <a:dk1>
        <a:srgbClr val="1B1B1B"/>
      </a:dk1>
      <a:lt1>
        <a:srgbClr val="FFFFFF"/>
      </a:lt1>
      <a:dk2>
        <a:srgbClr val="0075A9"/>
      </a:dk2>
      <a:lt2>
        <a:srgbClr val="7D8EA0"/>
      </a:lt2>
      <a:accent1>
        <a:srgbClr val="00ACCF"/>
      </a:accent1>
      <a:accent2>
        <a:srgbClr val="287968"/>
      </a:accent2>
      <a:accent3>
        <a:srgbClr val="69B244"/>
      </a:accent3>
      <a:accent4>
        <a:srgbClr val="EC8A00"/>
      </a:accent4>
      <a:accent5>
        <a:srgbClr val="C41D24"/>
      </a:accent5>
      <a:accent6>
        <a:srgbClr val="8A2B78"/>
      </a:accent6>
      <a:hlink>
        <a:srgbClr val="007F9B"/>
      </a:hlink>
      <a:folHlink>
        <a:srgbClr val="0275A9"/>
      </a:folHlink>
    </a:clrScheme>
    <a:fontScheme name="Sandia Brand">
      <a:majorFont>
        <a:latin typeface="Exo 2"/>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spcBef>
            <a:spcPts val="1000"/>
          </a:spcBef>
          <a:spcAft>
            <a:spcPts val="600"/>
          </a:spcAft>
          <a:defRPr dirty="0" smtClean="0">
            <a:solidFill>
              <a:schemeClr val="bg1"/>
            </a:solidFill>
          </a:defRPr>
        </a:defPPr>
      </a:lstStyle>
    </a:txDef>
  </a:objectDefaults>
  <a:extraClrSchemeLst/>
  <a:extLst>
    <a:ext uri="{05A4C25C-085E-4340-85A3-A5531E510DB2}">
      <thm15:themeFamily xmlns:thm15="http://schemas.microsoft.com/office/thememl/2012/main" name="SandiaBrand" id="{1968AAD6-CBA6-064F-9237-4007AAEE23B9}" vid="{2E5380AC-16C9-734E-8236-37757CA639DF}"/>
    </a:ext>
  </a:extLst>
</a:theme>
</file>

<file path=ppt/theme/theme2.xml><?xml version="1.0" encoding="utf-8"?>
<a:theme xmlns:a="http://schemas.openxmlformats.org/drawingml/2006/main" name="Custom Design">
  <a:themeElements>
    <a:clrScheme name="Custom 5">
      <a:dk1>
        <a:srgbClr val="000000"/>
      </a:dk1>
      <a:lt1>
        <a:srgbClr val="E8D3A2"/>
      </a:lt1>
      <a:dk2>
        <a:srgbClr val="32006E"/>
      </a:dk2>
      <a:lt2>
        <a:srgbClr val="FFFFFF"/>
      </a:lt2>
      <a:accent1>
        <a:srgbClr val="4B2E83"/>
      </a:accent1>
      <a:accent2>
        <a:srgbClr val="E8D3A2"/>
      </a:accent2>
      <a:accent3>
        <a:srgbClr val="FFFFFF"/>
      </a:accent3>
      <a:accent4>
        <a:srgbClr val="B2B2B2"/>
      </a:accent4>
      <a:accent5>
        <a:srgbClr val="FFC700"/>
      </a:accent5>
      <a:accent6>
        <a:srgbClr val="917B4C"/>
      </a:accent6>
      <a:hlink>
        <a:srgbClr val="32006E"/>
      </a:hlink>
      <a:folHlink>
        <a:srgbClr val="4B2E83"/>
      </a:folHlink>
    </a:clrScheme>
    <a:fontScheme name="UW">
      <a:majorFont>
        <a:latin typeface="Encode Sans Normal Black"/>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SandiaBrandMSTheme</Template>
  <TotalTime>31915</TotalTime>
  <Words>2593</Words>
  <Application>Microsoft Office PowerPoint</Application>
  <PresentationFormat>Widescreen</PresentationFormat>
  <Paragraphs>288</Paragraphs>
  <Slides>32</Slides>
  <Notes>31</Notes>
  <HiddenSlides>1</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48" baseType="lpstr">
      <vt:lpstr>Apple Symbols</vt:lpstr>
      <vt:lpstr>Aptos</vt:lpstr>
      <vt:lpstr>Arial</vt:lpstr>
      <vt:lpstr>Calibri</vt:lpstr>
      <vt:lpstr>Courier New</vt:lpstr>
      <vt:lpstr>Encode Sans Normal Black</vt:lpstr>
      <vt:lpstr>Exo 2</vt:lpstr>
      <vt:lpstr>Exo 2 Semi Bold</vt:lpstr>
      <vt:lpstr>Open Sans</vt:lpstr>
      <vt:lpstr>Open Sans SemiBold</vt:lpstr>
      <vt:lpstr>Uni Sans Regular</vt:lpstr>
      <vt:lpstr>Wingdings</vt:lpstr>
      <vt:lpstr>SandiaBrand</vt:lpstr>
      <vt:lpstr>Custom Design</vt:lpstr>
      <vt:lpstr>Graph</vt:lpstr>
      <vt:lpstr>CS ChemDraw Drawing</vt:lpstr>
      <vt:lpstr>overview of solar panel recycling for Indigenous communities</vt:lpstr>
      <vt:lpstr>Alexis Glaudin, PhD Candidate</vt:lpstr>
      <vt:lpstr>outline</vt:lpstr>
      <vt:lpstr>Doe-sponsored tribal solar energy is expanding</vt:lpstr>
      <vt:lpstr>Managing solar panel waste is an imminent issue</vt:lpstr>
      <vt:lpstr>Managing solar panel waste is an imminent issue</vt:lpstr>
      <vt:lpstr>A Review of solar (Top-Down view)</vt:lpstr>
      <vt:lpstr>A review of solar (side view)</vt:lpstr>
      <vt:lpstr>An option for eol panels: recycling</vt:lpstr>
      <vt:lpstr>PowerPoint Presentation</vt:lpstr>
      <vt:lpstr>An option for eol panels: recycling</vt:lpstr>
      <vt:lpstr>An option for eol panels: recycling</vt:lpstr>
      <vt:lpstr>Many companies nationwide are capitalizing on solar recycling</vt:lpstr>
      <vt:lpstr>Many companies nationwide are capitalizing on solar recycling</vt:lpstr>
      <vt:lpstr>What is the process for recycling solar panels?</vt:lpstr>
      <vt:lpstr>constraints for solar panel recycling</vt:lpstr>
      <vt:lpstr>constraints for solar panel recycling</vt:lpstr>
      <vt:lpstr>constraints for solar panel recycling</vt:lpstr>
      <vt:lpstr>constraints for solar panel recycling</vt:lpstr>
      <vt:lpstr>PowerPoint Presentation</vt:lpstr>
      <vt:lpstr>current solar panel recycling methods are unsustainable and hazardous</vt:lpstr>
      <vt:lpstr>current solar panel recycling methods are unsustainable and hazardous</vt:lpstr>
      <vt:lpstr>current solar panel recycling methods are unsustainable and hazardous</vt:lpstr>
      <vt:lpstr>Emerging eco-friendly recycling methods</vt:lpstr>
      <vt:lpstr>Emerging eco-friendly recycling methods</vt:lpstr>
      <vt:lpstr>Emerging eco-friendly recycling methods</vt:lpstr>
      <vt:lpstr>THESIS: IMPROVING EFFICIENCY OF SOLAR TECH AT THE MOLECULAR LEVEL</vt:lpstr>
      <vt:lpstr>THESIS: IMPROVING EFFICIENCY OF SOLAR TECH AT THE MOLECULAR LEVEL</vt:lpstr>
      <vt:lpstr>THESIS: IMPROVING EFFICIENCY OF SOLAR TECH AT THE MOLECULAR LEVEL</vt:lpstr>
      <vt:lpstr>THESIS: IMPROVING EFFICIENCY OF SOLAR TECH AT THE MOLECULAR LEVEL</vt:lpstr>
      <vt:lpstr>conclusions</vt:lpstr>
      <vt:lpstr>Thank you for listening!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Hatfield, Laura Emily</dc:creator>
  <cp:lastModifiedBy>Alexis M Glaudin</cp:lastModifiedBy>
  <cp:revision>92</cp:revision>
  <dcterms:created xsi:type="dcterms:W3CDTF">2023-03-17T19:55:08Z</dcterms:created>
  <dcterms:modified xsi:type="dcterms:W3CDTF">2025-07-18T20:49:35Z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1125500</vt:lpwstr>
  </property>
  <property fmtid="{D5CDD505-2E9C-101B-9397-08002B2CF9AE}" name="NXPowerLiteSettings" pid="3">
    <vt:lpwstr>F7000400038000</vt:lpwstr>
  </property>
  <property fmtid="{D5CDD505-2E9C-101B-9397-08002B2CF9AE}" name="NXPowerLiteVersion" pid="4">
    <vt:lpwstr>S10.3.1</vt:lpwstr>
  </property>
</Properties>
</file>